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9" r:id="rId5"/>
  </p:sldMasterIdLst>
  <p:notesMasterIdLst>
    <p:notesMasterId r:id="rId21"/>
  </p:notesMasterIdLst>
  <p:handoutMasterIdLst>
    <p:handoutMasterId r:id="rId22"/>
  </p:handoutMasterIdLst>
  <p:sldIdLst>
    <p:sldId id="378" r:id="rId6"/>
    <p:sldId id="432" r:id="rId7"/>
    <p:sldId id="434" r:id="rId8"/>
    <p:sldId id="2147374230" r:id="rId9"/>
    <p:sldId id="2147374231" r:id="rId10"/>
    <p:sldId id="2147374238" r:id="rId11"/>
    <p:sldId id="2147374232" r:id="rId12"/>
    <p:sldId id="1539" r:id="rId13"/>
    <p:sldId id="2147374233" r:id="rId14"/>
    <p:sldId id="2147374239" r:id="rId15"/>
    <p:sldId id="2147374240" r:id="rId16"/>
    <p:sldId id="2147374234" r:id="rId17"/>
    <p:sldId id="2147374242" r:id="rId18"/>
    <p:sldId id="2147374235" r:id="rId19"/>
    <p:sldId id="2147374236" r:id="rId20"/>
  </p:sldIdLst>
  <p:sldSz cx="12192000" cy="6858000"/>
  <p:notesSz cx="6669088" cy="97758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D7D3D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1" autoAdjust="0"/>
    <p:restoredTop sz="96240" autoAdjust="0"/>
  </p:normalViewPr>
  <p:slideViewPr>
    <p:cSldViewPr snapToObjects="1" showGuides="1">
      <p:cViewPr varScale="1">
        <p:scale>
          <a:sx n="114" d="100"/>
          <a:sy n="114" d="100"/>
        </p:scale>
        <p:origin x="750"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1304"/>
    </p:cViewPr>
  </p:sorterViewPr>
  <p:notesViewPr>
    <p:cSldViewPr snapToObjects="1">
      <p:cViewPr varScale="1">
        <p:scale>
          <a:sx n="70" d="100"/>
          <a:sy n="70" d="100"/>
        </p:scale>
        <p:origin x="2700"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Gruyelle" userId="566643ca-5417-4a84-a12a-a7b128d6884c" providerId="ADAL" clId="{B4A899AB-93BF-48DC-83AD-A9B175091913}"/>
    <pc:docChg chg="modSld">
      <pc:chgData name="Max Gruyelle" userId="566643ca-5417-4a84-a12a-a7b128d6884c" providerId="ADAL" clId="{B4A899AB-93BF-48DC-83AD-A9B175091913}" dt="2024-04-11T07:02:33.752" v="6" actId="20577"/>
      <pc:docMkLst>
        <pc:docMk/>
      </pc:docMkLst>
      <pc:sldChg chg="modSp mod">
        <pc:chgData name="Max Gruyelle" userId="566643ca-5417-4a84-a12a-a7b128d6884c" providerId="ADAL" clId="{B4A899AB-93BF-48DC-83AD-A9B175091913}" dt="2024-04-08T13:16:12.771" v="2"/>
        <pc:sldMkLst>
          <pc:docMk/>
          <pc:sldMk cId="1913814810" sldId="432"/>
        </pc:sldMkLst>
        <pc:spChg chg="mod">
          <ac:chgData name="Max Gruyelle" userId="566643ca-5417-4a84-a12a-a7b128d6884c" providerId="ADAL" clId="{B4A899AB-93BF-48DC-83AD-A9B175091913}" dt="2024-04-08T13:16:12.771" v="2"/>
          <ac:spMkLst>
            <pc:docMk/>
            <pc:sldMk cId="1913814810" sldId="432"/>
            <ac:spMk id="3" creationId="{00000000-0000-0000-0000-000000000000}"/>
          </ac:spMkLst>
        </pc:spChg>
      </pc:sldChg>
      <pc:sldChg chg="modSp mod">
        <pc:chgData name="Max Gruyelle" userId="566643ca-5417-4a84-a12a-a7b128d6884c" providerId="ADAL" clId="{B4A899AB-93BF-48DC-83AD-A9B175091913}" dt="2024-04-11T07:02:33.752" v="6" actId="20577"/>
        <pc:sldMkLst>
          <pc:docMk/>
          <pc:sldMk cId="632442732" sldId="2147374240"/>
        </pc:sldMkLst>
        <pc:spChg chg="mod">
          <ac:chgData name="Max Gruyelle" userId="566643ca-5417-4a84-a12a-a7b128d6884c" providerId="ADAL" clId="{B4A899AB-93BF-48DC-83AD-A9B175091913}" dt="2024-04-11T07:02:33.752" v="6" actId="20577"/>
          <ac:spMkLst>
            <pc:docMk/>
            <pc:sldMk cId="632442732" sldId="2147374240"/>
            <ac:spMk id="2" creationId="{07277EBD-A323-4472-960A-434421E730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1458618-560F-E541-8FDF-ED5BA4B1A70D}"/>
              </a:ext>
            </a:extLst>
          </p:cNvPr>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6158DA5-56AD-D441-AE53-CC3C3E85B204}"/>
              </a:ext>
            </a:extLst>
          </p:cNvPr>
          <p:cNvSpPr>
            <a:spLocks noGrp="1"/>
          </p:cNvSpPr>
          <p:nvPr>
            <p:ph type="dt" sz="quarter" idx="1"/>
          </p:nvPr>
        </p:nvSpPr>
        <p:spPr>
          <a:xfrm>
            <a:off x="3777607" y="1"/>
            <a:ext cx="2889938" cy="490489"/>
          </a:xfrm>
          <a:prstGeom prst="rect">
            <a:avLst/>
          </a:prstGeom>
        </p:spPr>
        <p:txBody>
          <a:bodyPr vert="horz" lIns="90582" tIns="45291" rIns="90582" bIns="45291" rtlCol="0"/>
          <a:lstStyle>
            <a:lvl1pPr algn="r">
              <a:defRPr sz="1200"/>
            </a:lvl1pPr>
          </a:lstStyle>
          <a:p>
            <a:fld id="{F05B5FA7-3AF3-3E44-8E69-A66D8F16ACCA}" type="datetimeFigureOut">
              <a:rPr lang="fr-FR" smtClean="0"/>
              <a:t>11/04/2024</a:t>
            </a:fld>
            <a:endParaRPr lang="fr-FR"/>
          </a:p>
        </p:txBody>
      </p:sp>
      <p:sp>
        <p:nvSpPr>
          <p:cNvPr id="4" name="Espace réservé du pied de page 3">
            <a:extLst>
              <a:ext uri="{FF2B5EF4-FFF2-40B4-BE49-F238E27FC236}">
                <a16:creationId xmlns:a16="http://schemas.microsoft.com/office/drawing/2014/main" id="{113608AE-2C6B-5444-997A-8E9A1339DBB6}"/>
              </a:ext>
            </a:extLst>
          </p:cNvPr>
          <p:cNvSpPr>
            <a:spLocks noGrp="1"/>
          </p:cNvSpPr>
          <p:nvPr>
            <p:ph type="ftr" sz="quarter" idx="2"/>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F9B869F-3891-AD4D-9188-30DAED6D9A8D}"/>
              </a:ext>
            </a:extLst>
          </p:cNvPr>
          <p:cNvSpPr>
            <a:spLocks noGrp="1"/>
          </p:cNvSpPr>
          <p:nvPr>
            <p:ph type="sldNum" sz="quarter" idx="3"/>
          </p:nvPr>
        </p:nvSpPr>
        <p:spPr>
          <a:xfrm>
            <a:off x="3777607" y="9285337"/>
            <a:ext cx="2889938" cy="490488"/>
          </a:xfrm>
          <a:prstGeom prst="rect">
            <a:avLst/>
          </a:prstGeom>
        </p:spPr>
        <p:txBody>
          <a:bodyPr vert="horz" lIns="90582" tIns="45291" rIns="90582" bIns="45291" rtlCol="0" anchor="b"/>
          <a:lstStyle>
            <a:lvl1pPr algn="r">
              <a:defRPr sz="1200"/>
            </a:lvl1pPr>
          </a:lstStyle>
          <a:p>
            <a:fld id="{0E7A9EBE-F62A-2345-B6F5-10DD0B592968}" type="slidenum">
              <a:rPr lang="fr-FR" smtClean="0"/>
              <a:t>‹N°›</a:t>
            </a:fld>
            <a:endParaRPr lang="fr-FR"/>
          </a:p>
        </p:txBody>
      </p:sp>
    </p:spTree>
    <p:extLst>
      <p:ext uri="{BB962C8B-B14F-4D97-AF65-F5344CB8AC3E}">
        <p14:creationId xmlns:p14="http://schemas.microsoft.com/office/powerpoint/2010/main" val="448104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p:cNvSpPr>
            <a:spLocks noGrp="1"/>
          </p:cNvSpPr>
          <p:nvPr>
            <p:ph type="dt" idx="1"/>
          </p:nvPr>
        </p:nvSpPr>
        <p:spPr>
          <a:xfrm>
            <a:off x="3777607" y="1"/>
            <a:ext cx="2889938" cy="490489"/>
          </a:xfrm>
          <a:prstGeom prst="rect">
            <a:avLst/>
          </a:prstGeom>
        </p:spPr>
        <p:txBody>
          <a:bodyPr vert="horz" lIns="90582" tIns="45291" rIns="90582" bIns="45291" rtlCol="0"/>
          <a:lstStyle>
            <a:lvl1pPr algn="r">
              <a:defRPr sz="1200"/>
            </a:lvl1pPr>
          </a:lstStyle>
          <a:p>
            <a:fld id="{687DD904-E2EF-4109-85E4-34360EE3BC2D}" type="datetimeFigureOut">
              <a:rPr lang="fr-FR" smtClean="0"/>
              <a:t>11/04/2024</a:t>
            </a:fld>
            <a:endParaRPr lang="fr-FR"/>
          </a:p>
        </p:txBody>
      </p:sp>
      <p:sp>
        <p:nvSpPr>
          <p:cNvPr id="4" name="Espace réservé de l'image des diapositives 3"/>
          <p:cNvSpPr>
            <a:spLocks noGrp="1" noRot="1" noChangeAspect="1"/>
          </p:cNvSpPr>
          <p:nvPr>
            <p:ph type="sldImg" idx="2"/>
          </p:nvPr>
        </p:nvSpPr>
        <p:spPr>
          <a:xfrm>
            <a:off x="400050" y="1220788"/>
            <a:ext cx="5868988" cy="3300412"/>
          </a:xfrm>
          <a:prstGeom prst="rect">
            <a:avLst/>
          </a:prstGeom>
          <a:noFill/>
          <a:ln w="12700">
            <a:solidFill>
              <a:prstClr val="black"/>
            </a:solidFill>
          </a:ln>
        </p:spPr>
        <p:txBody>
          <a:bodyPr vert="horz" lIns="90582" tIns="45291" rIns="90582" bIns="45291" rtlCol="0" anchor="ctr"/>
          <a:lstStyle/>
          <a:p>
            <a:endParaRPr lang="fr-FR"/>
          </a:p>
        </p:txBody>
      </p:sp>
      <p:sp>
        <p:nvSpPr>
          <p:cNvPr id="5" name="Espace réservé des commentaires 4"/>
          <p:cNvSpPr>
            <a:spLocks noGrp="1"/>
          </p:cNvSpPr>
          <p:nvPr>
            <p:ph type="body" sz="quarter" idx="3"/>
          </p:nvPr>
        </p:nvSpPr>
        <p:spPr>
          <a:xfrm>
            <a:off x="666909" y="4704616"/>
            <a:ext cx="5335270" cy="3849231"/>
          </a:xfrm>
          <a:prstGeom prst="rect">
            <a:avLst/>
          </a:prstGeom>
        </p:spPr>
        <p:txBody>
          <a:bodyPr vert="horz" lIns="90582" tIns="45291" rIns="90582" bIns="4529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285337"/>
            <a:ext cx="2889938" cy="490488"/>
          </a:xfrm>
          <a:prstGeom prst="rect">
            <a:avLst/>
          </a:prstGeom>
        </p:spPr>
        <p:txBody>
          <a:bodyPr vert="horz" lIns="90582" tIns="45291" rIns="90582" bIns="45291" rtlCol="0" anchor="b"/>
          <a:lstStyle>
            <a:lvl1pPr algn="r">
              <a:defRPr sz="1200"/>
            </a:lvl1pPr>
          </a:lstStyle>
          <a:p>
            <a:fld id="{AFD31771-BB1F-4224-BB36-D91542650C19}" type="slidenum">
              <a:rPr lang="fr-FR" smtClean="0"/>
              <a:t>‹N°›</a:t>
            </a:fld>
            <a:endParaRPr lang="fr-FR"/>
          </a:p>
        </p:txBody>
      </p:sp>
    </p:spTree>
    <p:extLst>
      <p:ext uri="{BB962C8B-B14F-4D97-AF65-F5344CB8AC3E}">
        <p14:creationId xmlns:p14="http://schemas.microsoft.com/office/powerpoint/2010/main" val="143383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a:t>
            </a:fld>
            <a:endParaRPr lang="fr-FR"/>
          </a:p>
        </p:txBody>
      </p:sp>
    </p:spTree>
    <p:extLst>
      <p:ext uri="{BB962C8B-B14F-4D97-AF65-F5344CB8AC3E}">
        <p14:creationId xmlns:p14="http://schemas.microsoft.com/office/powerpoint/2010/main" val="166010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10</a:t>
            </a:fld>
            <a:endParaRPr lang="fr-FR"/>
          </a:p>
        </p:txBody>
      </p:sp>
    </p:spTree>
    <p:extLst>
      <p:ext uri="{BB962C8B-B14F-4D97-AF65-F5344CB8AC3E}">
        <p14:creationId xmlns:p14="http://schemas.microsoft.com/office/powerpoint/2010/main" val="22490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11</a:t>
            </a:fld>
            <a:endParaRPr lang="fr-FR"/>
          </a:p>
        </p:txBody>
      </p:sp>
    </p:spTree>
    <p:extLst>
      <p:ext uri="{BB962C8B-B14F-4D97-AF65-F5344CB8AC3E}">
        <p14:creationId xmlns:p14="http://schemas.microsoft.com/office/powerpoint/2010/main" val="89121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Pourquoi ce territoire ?</a:t>
            </a:r>
          </a:p>
          <a:p>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En tant que créateur de solutions de gestion dans le cloud, nous sommes convaincus que le </a:t>
            </a:r>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numérique est un formidable levier de développement, d’éducation, d’insertion</a:t>
            </a:r>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 pour toutes nos parties prenantes (collaborateurs, clients, communautés locales…). Pour autant, il existe encore une fracture numérique importante en France et dans le monde, et l’impact environnemental du numérique est encore mal évalué.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43A8C72-0630-CD44-A8DF-BE4E040D82B1}" type="slidenum">
              <a:rPr lang="fr-FR" smtClean="0"/>
              <a:t>2</a:t>
            </a:fld>
            <a:endParaRPr lang="fr-FR"/>
          </a:p>
        </p:txBody>
      </p:sp>
    </p:spTree>
    <p:extLst>
      <p:ext uri="{BB962C8B-B14F-4D97-AF65-F5344CB8AC3E}">
        <p14:creationId xmlns:p14="http://schemas.microsoft.com/office/powerpoint/2010/main" val="378907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A8C72-0630-CD44-A8DF-BE4E040D82B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02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4</a:t>
            </a:fld>
            <a:endParaRPr lang="fr-FR"/>
          </a:p>
        </p:txBody>
      </p:sp>
    </p:spTree>
    <p:extLst>
      <p:ext uri="{BB962C8B-B14F-4D97-AF65-F5344CB8AC3E}">
        <p14:creationId xmlns:p14="http://schemas.microsoft.com/office/powerpoint/2010/main" val="297000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82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6</a:t>
            </a:fld>
            <a:endParaRPr lang="fr-FR"/>
          </a:p>
        </p:txBody>
      </p:sp>
    </p:spTree>
    <p:extLst>
      <p:ext uri="{BB962C8B-B14F-4D97-AF65-F5344CB8AC3E}">
        <p14:creationId xmlns:p14="http://schemas.microsoft.com/office/powerpoint/2010/main" val="341617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nSpc>
                <a:spcPct val="107000"/>
              </a:lnSpc>
              <a:spcAft>
                <a:spcPts val="800"/>
              </a:spcAft>
              <a:buFont typeface="Courier New,monospace"/>
              <a:buChar char="o"/>
              <a:defRPr/>
            </a:pPr>
            <a:r>
              <a:rPr lang="fr-FR" b="1">
                <a:solidFill>
                  <a:prstClr val="white"/>
                </a:solidFill>
              </a:rPr>
              <a:t>15 ans</a:t>
            </a:r>
            <a:r>
              <a:rPr lang="fr-FR">
                <a:solidFill>
                  <a:prstClr val="white"/>
                </a:solidFill>
              </a:rPr>
              <a:t> de dialogue social et d'accords avec des mesures à destination des équipes</a:t>
            </a:r>
          </a:p>
          <a:p>
            <a:pPr marL="285750" indent="-285750" algn="just">
              <a:lnSpc>
                <a:spcPct val="107000"/>
              </a:lnSpc>
              <a:spcAft>
                <a:spcPts val="800"/>
              </a:spcAft>
              <a:buFont typeface="Courier New,monospace"/>
              <a:buChar char="o"/>
              <a:defRPr/>
            </a:pPr>
            <a:r>
              <a:rPr lang="fr-FR">
                <a:solidFill>
                  <a:prstClr val="white"/>
                </a:solidFill>
              </a:rPr>
              <a:t>+ de</a:t>
            </a:r>
            <a:r>
              <a:rPr lang="fr-FR" b="1">
                <a:solidFill>
                  <a:prstClr val="white"/>
                </a:solidFill>
              </a:rPr>
              <a:t> 20 </a:t>
            </a:r>
            <a:r>
              <a:rPr lang="fr-FR">
                <a:solidFill>
                  <a:prstClr val="white"/>
                </a:solidFill>
              </a:rPr>
              <a:t>Correspondants Handicap et + de </a:t>
            </a:r>
            <a:r>
              <a:rPr lang="fr-FR" b="1">
                <a:solidFill>
                  <a:prstClr val="white"/>
                </a:solidFill>
              </a:rPr>
              <a:t>400 </a:t>
            </a:r>
            <a:r>
              <a:rPr lang="fr-FR">
                <a:solidFill>
                  <a:prstClr val="white"/>
                </a:solidFill>
              </a:rPr>
              <a:t>membres du Cegid GEN avec plan d'action associé </a:t>
            </a:r>
            <a:endParaRPr lang="en-US">
              <a:solidFill>
                <a:prstClr val="white"/>
              </a:solidFill>
            </a:endParaRPr>
          </a:p>
          <a:p>
            <a:pPr algn="just">
              <a:lnSpc>
                <a:spcPct val="107000"/>
              </a:lnSpc>
              <a:spcAft>
                <a:spcPts val="800"/>
              </a:spcAft>
              <a:defRPr/>
            </a:pPr>
            <a:endParaRPr lang="fr-FR">
              <a:solidFill>
                <a:prstClr val="white"/>
              </a:solidFill>
            </a:endParaRPr>
          </a:p>
          <a:p>
            <a:pPr marL="285750" indent="-285750" algn="just">
              <a:lnSpc>
                <a:spcPct val="107000"/>
              </a:lnSpc>
              <a:spcAft>
                <a:spcPts val="800"/>
              </a:spcAft>
              <a:buFont typeface="Courier New,monospace"/>
              <a:buChar char="o"/>
              <a:defRPr/>
            </a:pPr>
            <a:r>
              <a:rPr lang="fr-FR" b="1">
                <a:solidFill>
                  <a:prstClr val="white"/>
                </a:solidFill>
              </a:rPr>
              <a:t>88%</a:t>
            </a:r>
            <a:r>
              <a:rPr lang="fr-FR">
                <a:solidFill>
                  <a:prstClr val="white"/>
                </a:solidFill>
              </a:rPr>
              <a:t> de nos équipes sont satisfaites de la politique D&amp;I </a:t>
            </a:r>
            <a:r>
              <a:rPr lang="fr-FR" i="1">
                <a:solidFill>
                  <a:prstClr val="white"/>
                </a:solidFill>
              </a:rPr>
              <a:t>(enquête EVP Nov. 2022) ; </a:t>
            </a:r>
            <a:endParaRPr lang="fr-FR"/>
          </a:p>
          <a:p>
            <a:pPr>
              <a:lnSpc>
                <a:spcPct val="107000"/>
              </a:lnSpc>
              <a:spcAft>
                <a:spcPts val="800"/>
              </a:spcAft>
              <a:defRPr/>
            </a:pPr>
            <a:endParaRPr lang="fr-FR" sz="1200">
              <a:solidFill>
                <a:prstClr val="white"/>
              </a:solidFill>
              <a:latin typeface="Segoe UI" panose="020B0502040204020203"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a:solidFill>
                <a:prstClr val="white"/>
              </a:solidFill>
              <a:latin typeface="Segoe UI"/>
              <a:cs typeface="Segoe UI"/>
            </a:endParaRPr>
          </a:p>
          <a:p>
            <a:pPr>
              <a:defRPr/>
            </a:pPr>
            <a:endParaRPr lang="fr-FR" sz="1200">
              <a:solidFill>
                <a:prstClr val="white"/>
              </a:solidFill>
              <a:cs typeface="Segoe UI"/>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42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sz="1200">
              <a:solidFill>
                <a:prstClr val="white"/>
              </a:solidFill>
              <a:latin typeface="Segoe UI"/>
              <a:cs typeface="Segoe UI"/>
            </a:endParaRPr>
          </a:p>
          <a:p>
            <a:pPr marL="742950" lvl="1" indent="-285750">
              <a:lnSpc>
                <a:spcPct val="107000"/>
              </a:lnSpc>
              <a:spcAft>
                <a:spcPts val="800"/>
              </a:spcAft>
              <a:buFont typeface="Wingdings,Sans-Serif"/>
              <a:buChar char="ü"/>
            </a:pPr>
            <a:r>
              <a:rPr lang="fr-FR" i="1"/>
              <a:t>Proposer un programme tremplin afin d'encourager les femmes à devenir managers</a:t>
            </a:r>
            <a:endParaRPr lang="en-US"/>
          </a:p>
          <a:p>
            <a:pPr marL="742950" lvl="1" indent="-285750">
              <a:lnSpc>
                <a:spcPct val="107000"/>
              </a:lnSpc>
              <a:spcAft>
                <a:spcPts val="800"/>
              </a:spcAft>
              <a:buFont typeface="Wingdings,Sans-Serif"/>
              <a:buChar char="ü"/>
            </a:pPr>
            <a:r>
              <a:rPr lang="fr-FR" i="1"/>
              <a:t>Développer des actions de recrutement ciblées pour + de femmes sur nos métiers techniques</a:t>
            </a:r>
            <a:endParaRPr lang="en-US"/>
          </a:p>
          <a:p>
            <a:pPr marL="742950" lvl="1" indent="-285750">
              <a:lnSpc>
                <a:spcPct val="107000"/>
              </a:lnSpc>
              <a:spcAft>
                <a:spcPts val="800"/>
              </a:spcAft>
              <a:buFont typeface="Wingdings,Sans-Serif"/>
              <a:buChar char="ü"/>
            </a:pPr>
            <a:r>
              <a:rPr lang="fr-FR" i="1"/>
              <a:t>Développer nos mesures favorisant la conciliation des temps de vie et l'adaptation à toutes les formes de parentalité </a:t>
            </a:r>
            <a:endParaRPr lang="en-US"/>
          </a:p>
          <a:p>
            <a:endParaRPr lang="fr-FR">
              <a:ea typeface="Calibri"/>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66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9</a:t>
            </a:fld>
            <a:endParaRPr lang="fr-FR"/>
          </a:p>
        </p:txBody>
      </p:sp>
    </p:spTree>
    <p:extLst>
      <p:ext uri="{BB962C8B-B14F-4D97-AF65-F5344CB8AC3E}">
        <p14:creationId xmlns:p14="http://schemas.microsoft.com/office/powerpoint/2010/main" val="235431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428880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25290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82751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353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0867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66302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84978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8482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99452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7561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2589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799161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5732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085994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12951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909953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003218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3864619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2494584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2764397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2239043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908241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3278385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177665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242625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72173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847149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500946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594367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770815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79129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772175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54449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1240220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4264504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70999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483489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6381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379991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061101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998667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793679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241042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894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407420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59409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619448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474349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603622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42463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69708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4085695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397647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15582127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321244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25083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696912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338251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153641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51307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8764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5042063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1827637651"/>
      </p:ext>
    </p:extLst>
  </p:cSld>
  <p:clrMap bg1="lt1" tx1="dk1" bg2="lt2" tx2="dk2" accent1="accent1" accent2="accent2" accent3="accent3" accent4="accent4" accent5="accent5" accent6="accent6" hlink="hlink" folHlink="folHlink"/>
  <p:sldLayoutIdLst>
    <p:sldLayoutId id="2147483718" r:id="rId1"/>
    <p:sldLayoutId id="2147483657" r:id="rId2"/>
    <p:sldLayoutId id="2147483664" r:id="rId3"/>
    <p:sldLayoutId id="2147483702" r:id="rId4"/>
    <p:sldLayoutId id="2147483703" r:id="rId5"/>
    <p:sldLayoutId id="2147483680" r:id="rId6"/>
    <p:sldLayoutId id="2147483699" r:id="rId7"/>
    <p:sldLayoutId id="2147483681" r:id="rId8"/>
    <p:sldLayoutId id="2147483655" r:id="rId9"/>
    <p:sldLayoutId id="2147483700" r:id="rId10"/>
    <p:sldLayoutId id="2147483674" r:id="rId11"/>
    <p:sldLayoutId id="2147483714" r:id="rId12"/>
    <p:sldLayoutId id="2147483678" r:id="rId13"/>
    <p:sldLayoutId id="2147483701" r:id="rId14"/>
    <p:sldLayoutId id="2147483669" r:id="rId15"/>
    <p:sldLayoutId id="2147483671" r:id="rId16"/>
    <p:sldLayoutId id="2147483650" r:id="rId17"/>
    <p:sldLayoutId id="2147483652" r:id="rId18"/>
    <p:sldLayoutId id="2147483672" r:id="rId19"/>
    <p:sldLayoutId id="2147483673" r:id="rId20"/>
    <p:sldLayoutId id="2147483682" r:id="rId21"/>
    <p:sldLayoutId id="2147483653" r:id="rId22"/>
    <p:sldLayoutId id="2147483654" r:id="rId23"/>
    <p:sldLayoutId id="2147483670" r:id="rId24"/>
    <p:sldLayoutId id="2147483675" r:id="rId25"/>
    <p:sldLayoutId id="2147483676" r:id="rId26"/>
    <p:sldLayoutId id="2147483679" r:id="rId27"/>
    <p:sldLayoutId id="2147483677" r:id="rId28"/>
    <p:sldLayoutId id="2147483656" r:id="rId29"/>
    <p:sldLayoutId id="2147483683" r:id="rId30"/>
    <p:sldLayoutId id="2147483684"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242" userDrawn="1">
          <p15:clr>
            <a:srgbClr val="F26B43"/>
          </p15:clr>
        </p15:guide>
        <p15:guide id="5" orient="horz" pos="867"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3244480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38">
          <p15:clr>
            <a:srgbClr val="F26B43"/>
          </p15:clr>
        </p15:guide>
        <p15:guide id="4" pos="7242">
          <p15:clr>
            <a:srgbClr val="F26B43"/>
          </p15:clr>
        </p15:guide>
        <p15:guide id="5" orient="horz" pos="867">
          <p15:clr>
            <a:srgbClr val="F26B43"/>
          </p15:clr>
        </p15:guide>
        <p15:guide id="6" orient="horz" pos="3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www.cegid.com/fr/declaration-daccessibilite-cegid-talentsof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9ABE0F-278A-49CA-86E8-F6B3353DA242}"/>
              </a:ext>
            </a:extLst>
          </p:cNvPr>
          <p:cNvSpPr/>
          <p:nvPr/>
        </p:nvSpPr>
        <p:spPr>
          <a:xfrm>
            <a:off x="10344472" y="5805264"/>
            <a:ext cx="1512168" cy="737842"/>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6" name="Image 5" descr="Une image contenant lumière, pièce&#10;&#10;Description générée automatiquement">
            <a:extLst>
              <a:ext uri="{FF2B5EF4-FFF2-40B4-BE49-F238E27FC236}">
                <a16:creationId xmlns:a16="http://schemas.microsoft.com/office/drawing/2014/main" id="{80FEC0CB-90F9-4A1A-A3C2-35D0BCDCE9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73"/>
          <a:stretch/>
        </p:blipFill>
        <p:spPr>
          <a:xfrm>
            <a:off x="335360" y="157447"/>
            <a:ext cx="11632188" cy="6543106"/>
          </a:xfrm>
          <a:prstGeom prst="rect">
            <a:avLst/>
          </a:prstGeom>
        </p:spPr>
      </p:pic>
      <p:sp>
        <p:nvSpPr>
          <p:cNvPr id="2" name="Titre 1">
            <a:extLst>
              <a:ext uri="{FF2B5EF4-FFF2-40B4-BE49-F238E27FC236}">
                <a16:creationId xmlns:a16="http://schemas.microsoft.com/office/drawing/2014/main" id="{BD9DC35D-8A54-431A-883F-1497DC0DB441}"/>
              </a:ext>
            </a:extLst>
          </p:cNvPr>
          <p:cNvSpPr>
            <a:spLocks noGrp="1"/>
          </p:cNvSpPr>
          <p:nvPr>
            <p:ph type="ctrTitle"/>
          </p:nvPr>
        </p:nvSpPr>
        <p:spPr>
          <a:xfrm>
            <a:off x="679681" y="467133"/>
            <a:ext cx="7405432" cy="1013996"/>
          </a:xfrm>
        </p:spPr>
        <p:txBody>
          <a:bodyPr/>
          <a:lstStyle/>
          <a:p>
            <a:r>
              <a:rPr lang="fr-FR" dirty="0"/>
              <a:t>ESG</a:t>
            </a:r>
          </a:p>
        </p:txBody>
      </p:sp>
      <p:sp>
        <p:nvSpPr>
          <p:cNvPr id="3" name="Sous-titre 2">
            <a:extLst>
              <a:ext uri="{FF2B5EF4-FFF2-40B4-BE49-F238E27FC236}">
                <a16:creationId xmlns:a16="http://schemas.microsoft.com/office/drawing/2014/main" id="{B946053E-C7EB-43FE-A6F0-979CBCE35390}"/>
              </a:ext>
            </a:extLst>
          </p:cNvPr>
          <p:cNvSpPr>
            <a:spLocks noGrp="1"/>
          </p:cNvSpPr>
          <p:nvPr>
            <p:ph type="subTitle" idx="1"/>
          </p:nvPr>
        </p:nvSpPr>
        <p:spPr>
          <a:xfrm>
            <a:off x="660967" y="1371781"/>
            <a:ext cx="7405433" cy="842410"/>
          </a:xfrm>
        </p:spPr>
        <p:txBody>
          <a:bodyPr/>
          <a:lstStyle/>
          <a:p>
            <a:r>
              <a:rPr lang="fr-FR" sz="4000" dirty="0"/>
              <a:t>L’engagement de </a:t>
            </a:r>
            <a:r>
              <a:rPr lang="fr-FR" sz="5400" dirty="0"/>
              <a:t>Cegid</a:t>
            </a:r>
            <a:r>
              <a:rPr lang="fr-FR" sz="4000" dirty="0"/>
              <a:t> </a:t>
            </a:r>
          </a:p>
        </p:txBody>
      </p:sp>
      <p:sp>
        <p:nvSpPr>
          <p:cNvPr id="8" name="Arc 7">
            <a:extLst>
              <a:ext uri="{FF2B5EF4-FFF2-40B4-BE49-F238E27FC236}">
                <a16:creationId xmlns:a16="http://schemas.microsoft.com/office/drawing/2014/main" id="{E90FD95E-343B-40BC-B224-376A3894F751}"/>
              </a:ext>
            </a:extLst>
          </p:cNvPr>
          <p:cNvSpPr/>
          <p:nvPr/>
        </p:nvSpPr>
        <p:spPr>
          <a:xfrm rot="15519352">
            <a:off x="4513309" y="3034169"/>
            <a:ext cx="1477844" cy="1477844"/>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1AD523E0-29A4-4CAA-AADD-E80102A0422C}"/>
              </a:ext>
            </a:extLst>
          </p:cNvPr>
          <p:cNvSpPr/>
          <p:nvPr/>
        </p:nvSpPr>
        <p:spPr>
          <a:xfrm>
            <a:off x="9624392" y="692696"/>
            <a:ext cx="2121923" cy="2097329"/>
          </a:xfrm>
          <a:prstGeom prst="arc">
            <a:avLst>
              <a:gd name="adj1" fmla="val 16200000"/>
              <a:gd name="adj2" fmla="val 26358"/>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9" name="Arc 8">
            <a:extLst>
              <a:ext uri="{FF2B5EF4-FFF2-40B4-BE49-F238E27FC236}">
                <a16:creationId xmlns:a16="http://schemas.microsoft.com/office/drawing/2014/main" id="{5C8F150A-7AD2-4837-BB73-B9951C64E9BF}"/>
              </a:ext>
            </a:extLst>
          </p:cNvPr>
          <p:cNvSpPr/>
          <p:nvPr/>
        </p:nvSpPr>
        <p:spPr>
          <a:xfrm rot="3540684">
            <a:off x="7601605" y="2285641"/>
            <a:ext cx="1235236" cy="1235236"/>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F4949F72-687E-4DA4-939C-8778823E0E9E}"/>
              </a:ext>
            </a:extLst>
          </p:cNvPr>
          <p:cNvSpPr txBox="1"/>
          <p:nvPr/>
        </p:nvSpPr>
        <p:spPr>
          <a:xfrm>
            <a:off x="850808" y="6021288"/>
            <a:ext cx="1512168" cy="215444"/>
          </a:xfrm>
          <a:prstGeom prst="rect">
            <a:avLst/>
          </a:prstGeom>
          <a:noFill/>
        </p:spPr>
        <p:txBody>
          <a:bodyPr wrap="square" lIns="36000" tIns="0" rIns="36000" bIns="0" rtlCol="0">
            <a:spAutoFit/>
          </a:bodyPr>
          <a:lstStyle/>
          <a:p>
            <a:pPr>
              <a:buClr>
                <a:schemeClr val="tx2"/>
              </a:buClr>
            </a:pPr>
            <a:r>
              <a:rPr lang="fr-FR" sz="1400" dirty="0">
                <a:solidFill>
                  <a:schemeClr val="bg1"/>
                </a:solidFill>
              </a:rPr>
              <a:t>Mars 2024</a:t>
            </a:r>
          </a:p>
        </p:txBody>
      </p:sp>
    </p:spTree>
    <p:extLst>
      <p:ext uri="{BB962C8B-B14F-4D97-AF65-F5344CB8AC3E}">
        <p14:creationId xmlns:p14="http://schemas.microsoft.com/office/powerpoint/2010/main" val="100236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4731872" cy="5530488"/>
          </a:xfrm>
          <a:prstGeom prst="rect">
            <a:avLst/>
          </a:prstGeom>
        </p:spPr>
        <p:txBody>
          <a:bodyPr wrap="square" lIns="91440" tIns="45720" rIns="91440" bIns="45720" anchor="t">
            <a:spAutoFit/>
          </a:bodyPr>
          <a:lstStyle/>
          <a:p>
            <a:pPr>
              <a:lnSpc>
                <a:spcPct val="107000"/>
              </a:lnSpc>
              <a:spcAft>
                <a:spcPts val="800"/>
              </a:spcAft>
            </a:pPr>
            <a:r>
              <a:rPr lang="fr-FR" b="1" dirty="0">
                <a:solidFill>
                  <a:schemeClr val="bg1"/>
                </a:solidFill>
                <a:latin typeface="+mj-lt"/>
                <a:ea typeface="Calibri"/>
                <a:cs typeface="Times New Roman"/>
              </a:rPr>
              <a:t>Matériels informatiques :</a:t>
            </a:r>
            <a:endParaRPr lang="fr-FR" b="1" dirty="0">
              <a:solidFill>
                <a:schemeClr val="bg1"/>
              </a:solidFill>
              <a:latin typeface="+mj-lt"/>
              <a:ea typeface="Calibri"/>
              <a:cs typeface="Times New Roman" panose="02020603050405020304" pitchFamily="18" charset="0"/>
            </a:endParaRPr>
          </a:p>
          <a:p>
            <a:pPr>
              <a:lnSpc>
                <a:spcPct val="107000"/>
              </a:lnSpc>
            </a:pPr>
            <a:r>
              <a:rPr lang="fr-FR" dirty="0">
                <a:solidFill>
                  <a:schemeClr val="bg1"/>
                </a:solidFill>
                <a:latin typeface="+mj-lt"/>
                <a:ea typeface="Calibri"/>
                <a:cs typeface="Times New Roman"/>
              </a:rPr>
              <a:t>Matériels informatiques : </a:t>
            </a:r>
            <a:r>
              <a:rPr lang="fr-FR" dirty="0">
                <a:solidFill>
                  <a:srgbClr val="FF5C35"/>
                </a:solidFill>
                <a:latin typeface="+mj-lt"/>
                <a:ea typeface="Calibri"/>
                <a:cs typeface="Times New Roman"/>
              </a:rPr>
              <a:t>allongement des durées de vie</a:t>
            </a:r>
            <a:r>
              <a:rPr lang="fr-FR" dirty="0">
                <a:solidFill>
                  <a:schemeClr val="bg1"/>
                </a:solidFill>
                <a:latin typeface="+mj-lt"/>
                <a:ea typeface="Calibri"/>
                <a:cs typeface="Times New Roman"/>
              </a:rPr>
              <a:t> et </a:t>
            </a:r>
            <a:r>
              <a:rPr lang="fr-FR" dirty="0">
                <a:solidFill>
                  <a:srgbClr val="FF5C35"/>
                </a:solidFill>
                <a:latin typeface="+mj-lt"/>
                <a:ea typeface="Calibri"/>
                <a:cs typeface="Times New Roman"/>
              </a:rPr>
              <a:t>réemploi</a:t>
            </a:r>
            <a:r>
              <a:rPr lang="fr-FR" dirty="0">
                <a:solidFill>
                  <a:schemeClr val="bg1"/>
                </a:solidFill>
                <a:latin typeface="+mj-lt"/>
                <a:ea typeface="Calibri"/>
                <a:cs typeface="Times New Roman"/>
              </a:rPr>
              <a:t> du matériel sortant. </a:t>
            </a:r>
          </a:p>
          <a:p>
            <a:pPr>
              <a:lnSpc>
                <a:spcPct val="107000"/>
              </a:lnSpc>
            </a:pPr>
            <a:r>
              <a:rPr lang="fr-FR" dirty="0">
                <a:solidFill>
                  <a:schemeClr val="bg1"/>
                </a:solidFill>
                <a:effectLst/>
                <a:latin typeface="+mj-lt"/>
                <a:ea typeface="Calibri"/>
                <a:cs typeface="Times New Roman"/>
              </a:rPr>
              <a:t>Optimisation des doubles écrans.</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chemeClr val="bg1"/>
                </a:solidFill>
                <a:latin typeface="+mj-lt"/>
                <a:ea typeface="Calibri"/>
                <a:cs typeface="Times New Roman"/>
              </a:rPr>
              <a:t>Déplacements : </a:t>
            </a: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fr-FR" dirty="0">
                <a:solidFill>
                  <a:schemeClr val="bg1"/>
                </a:solidFill>
                <a:latin typeface="+mj-lt"/>
                <a:ea typeface="Calibri"/>
                <a:cs typeface="Times New Roman"/>
              </a:rPr>
              <a:t>Politique voyage adaptée pour </a:t>
            </a:r>
            <a:r>
              <a:rPr lang="fr-FR" dirty="0">
                <a:solidFill>
                  <a:srgbClr val="FF5C35"/>
                </a:solidFill>
                <a:latin typeface="+mj-lt"/>
                <a:ea typeface="Calibri"/>
                <a:cs typeface="Times New Roman"/>
              </a:rPr>
              <a:t>réduire nos émissions de GES </a:t>
            </a:r>
            <a:r>
              <a:rPr lang="fr-FR" dirty="0">
                <a:solidFill>
                  <a:schemeClr val="bg1"/>
                </a:solidFill>
                <a:latin typeface="+mj-lt"/>
                <a:ea typeface="Calibri"/>
                <a:cs typeface="Times New Roman"/>
              </a:rPr>
              <a:t>liées aux déplacements professionnels et domicile travail. </a:t>
            </a:r>
          </a:p>
          <a:p>
            <a:pPr>
              <a:lnSpc>
                <a:spcPct val="107000"/>
              </a:lnSpc>
              <a:spcAft>
                <a:spcPts val="800"/>
              </a:spcAft>
            </a:pPr>
            <a:endParaRPr lang="fr-FR" dirty="0">
              <a:solidFill>
                <a:schemeClr val="bg1"/>
              </a:solidFill>
              <a:latin typeface="+mj-lt"/>
              <a:ea typeface="Calibri"/>
              <a:cs typeface="Times New Roman"/>
            </a:endParaRPr>
          </a:p>
          <a:p>
            <a:pPr>
              <a:lnSpc>
                <a:spcPct val="107000"/>
              </a:lnSpc>
              <a:spcAft>
                <a:spcPts val="800"/>
              </a:spcAft>
            </a:pPr>
            <a:r>
              <a:rPr lang="fr-FR" b="1" dirty="0">
                <a:solidFill>
                  <a:schemeClr val="bg1"/>
                </a:solidFill>
                <a:latin typeface="+mj-lt"/>
                <a:ea typeface="Calibri"/>
                <a:cs typeface="Times New Roman"/>
              </a:rPr>
              <a:t>Usage Cloud : </a:t>
            </a:r>
            <a:endParaRPr lang="fr-FR" dirty="0">
              <a:solidFill>
                <a:schemeClr val="bg1"/>
              </a:solidFill>
              <a:latin typeface="+mj-lt"/>
              <a:ea typeface="Calibri"/>
              <a:cs typeface="Times New Roman"/>
            </a:endParaRPr>
          </a:p>
          <a:p>
            <a:pPr>
              <a:lnSpc>
                <a:spcPct val="107000"/>
              </a:lnSpc>
              <a:spcAft>
                <a:spcPts val="800"/>
              </a:spcAft>
            </a:pPr>
            <a:r>
              <a:rPr lang="fr-FR" dirty="0">
                <a:solidFill>
                  <a:schemeClr val="bg1"/>
                </a:solidFill>
                <a:effectLst/>
                <a:latin typeface="+mj-lt"/>
                <a:ea typeface="Calibri"/>
                <a:cs typeface="Times New Roman"/>
              </a:rPr>
              <a:t>Challenge </a:t>
            </a:r>
            <a:r>
              <a:rPr lang="fr-FR" dirty="0" err="1">
                <a:solidFill>
                  <a:schemeClr val="bg1"/>
                </a:solidFill>
                <a:effectLst/>
                <a:latin typeface="+mj-lt"/>
                <a:ea typeface="Calibri"/>
                <a:cs typeface="Times New Roman"/>
              </a:rPr>
              <a:t>FinOps</a:t>
            </a:r>
            <a:r>
              <a:rPr lang="fr-FR" dirty="0">
                <a:solidFill>
                  <a:schemeClr val="bg1"/>
                </a:solidFill>
                <a:effectLst/>
                <a:latin typeface="+mj-lt"/>
                <a:ea typeface="Calibri"/>
                <a:cs typeface="Times New Roman"/>
              </a:rPr>
              <a:t> </a:t>
            </a:r>
            <a:r>
              <a:rPr lang="fr-FR" dirty="0" err="1">
                <a:solidFill>
                  <a:schemeClr val="bg1"/>
                </a:solidFill>
                <a:effectLst/>
                <a:latin typeface="+mj-lt"/>
                <a:ea typeface="Calibri"/>
                <a:cs typeface="Times New Roman"/>
              </a:rPr>
              <a:t>GreenOps</a:t>
            </a:r>
            <a:r>
              <a:rPr lang="fr-FR" dirty="0">
                <a:solidFill>
                  <a:schemeClr val="bg1"/>
                </a:solidFill>
                <a:effectLst/>
                <a:latin typeface="+mj-lt"/>
                <a:ea typeface="Calibri"/>
                <a:cs typeface="Times New Roman"/>
              </a:rPr>
              <a:t> #1 : réduction de </a:t>
            </a:r>
            <a:r>
              <a:rPr lang="fr-FR" dirty="0">
                <a:solidFill>
                  <a:srgbClr val="FF5C35"/>
                </a:solidFill>
                <a:effectLst/>
                <a:latin typeface="+mj-lt"/>
                <a:ea typeface="Calibri"/>
                <a:cs typeface="Times New Roman"/>
              </a:rPr>
              <a:t>36t CO2e </a:t>
            </a:r>
            <a:r>
              <a:rPr lang="fr-FR" dirty="0">
                <a:solidFill>
                  <a:schemeClr val="bg1"/>
                </a:solidFill>
                <a:effectLst/>
                <a:latin typeface="+mj-lt"/>
                <a:ea typeface="Calibri"/>
                <a:cs typeface="Times New Roman"/>
              </a:rPr>
              <a:t>sur notre périmètre d’</a:t>
            </a:r>
            <a:r>
              <a:rPr lang="fr-FR" dirty="0">
                <a:solidFill>
                  <a:srgbClr val="FF5C35"/>
                </a:solidFill>
                <a:effectLst/>
                <a:latin typeface="+mj-lt"/>
                <a:ea typeface="Calibri"/>
                <a:cs typeface="Times New Roman"/>
              </a:rPr>
              <a:t>hébergement</a:t>
            </a:r>
            <a:endParaRPr lang="fr-FR" dirty="0">
              <a:solidFill>
                <a:schemeClr val="bg1"/>
              </a:solidFill>
              <a:effectLst/>
              <a:latin typeface="+mj-lt"/>
              <a:ea typeface="Calibri"/>
              <a:cs typeface="Times New Roman"/>
            </a:endParaRPr>
          </a:p>
          <a:p>
            <a:pPr>
              <a:lnSpc>
                <a:spcPct val="107000"/>
              </a:lnSpc>
              <a:spcAft>
                <a:spcPts val="800"/>
              </a:spcAft>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443102"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a:ln>
                  <a:noFill/>
                </a:ln>
                <a:solidFill>
                  <a:prstClr val="white"/>
                </a:solidFill>
                <a:effectLst/>
                <a:uLnTx/>
                <a:uFillTx/>
                <a:latin typeface="Segoe UI"/>
                <a:ea typeface="+mn-ea"/>
                <a:cs typeface="+mn-cs"/>
              </a:rPr>
              <a:t>Cegid pour la planète</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fr-FR" i="1" dirty="0">
                <a:solidFill>
                  <a:schemeClr val="bg1"/>
                </a:solidFill>
                <a:latin typeface="Segoe UI" panose="020B0502040204020203" pitchFamily="34" charset="0"/>
                <a:cs typeface="Times New Roman" panose="02020603050405020304" pitchFamily="18" charset="0"/>
              </a:rPr>
              <a:t>Réduire notre impact environnemental et lutter contre les dérèglements climatiques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640132" y="4797152"/>
            <a:ext cx="109203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cxnSp>
        <p:nvCxnSpPr>
          <p:cNvPr id="5" name="Connecteur droit 4">
            <a:extLst>
              <a:ext uri="{FF2B5EF4-FFF2-40B4-BE49-F238E27FC236}">
                <a16:creationId xmlns:a16="http://schemas.microsoft.com/office/drawing/2014/main" id="{8CF392E0-15CE-ECAA-04AF-78273B53A861}"/>
              </a:ext>
            </a:extLst>
          </p:cNvPr>
          <p:cNvCxnSpPr>
            <a:cxnSpLocks/>
          </p:cNvCxnSpPr>
          <p:nvPr/>
        </p:nvCxnSpPr>
        <p:spPr>
          <a:xfrm>
            <a:off x="5640132" y="2924944"/>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0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1947854"/>
            <a:ext cx="4947896" cy="3649717"/>
          </a:xfrm>
          <a:prstGeom prst="rect">
            <a:avLst/>
          </a:prstGeom>
        </p:spPr>
        <p:txBody>
          <a:bodyPr wrap="square" lIns="91440" tIns="45720" rIns="91440" bIns="45720" anchor="t">
            <a:spAutoFit/>
          </a:bodyPr>
          <a:lstStyle/>
          <a:p>
            <a:pPr>
              <a:lnSpc>
                <a:spcPct val="107000"/>
              </a:lnSpc>
              <a:spcAft>
                <a:spcPts val="800"/>
              </a:spcAft>
            </a:pPr>
            <a:r>
              <a:rPr lang="fr-FR" b="1" dirty="0">
                <a:solidFill>
                  <a:schemeClr val="bg1"/>
                </a:solidFill>
                <a:latin typeface="+mj-lt"/>
                <a:ea typeface="Calibri"/>
                <a:cs typeface="Times New Roman"/>
              </a:rPr>
              <a:t>Relations fournisseurs : </a:t>
            </a:r>
          </a:p>
          <a:p>
            <a:pPr>
              <a:lnSpc>
                <a:spcPct val="107000"/>
              </a:lnSpc>
              <a:spcAft>
                <a:spcPts val="800"/>
              </a:spcAft>
            </a:pPr>
            <a:r>
              <a:rPr lang="fr-FR" dirty="0">
                <a:solidFill>
                  <a:schemeClr val="bg1"/>
                </a:solidFill>
                <a:latin typeface="+mj-lt"/>
                <a:ea typeface="Calibri"/>
                <a:cs typeface="Times New Roman"/>
              </a:rPr>
              <a:t>Qualification de nos </a:t>
            </a:r>
            <a:r>
              <a:rPr lang="fr-FR" dirty="0">
                <a:solidFill>
                  <a:srgbClr val="FF5C35"/>
                </a:solidFill>
                <a:latin typeface="+mj-lt"/>
                <a:ea typeface="Calibri"/>
                <a:cs typeface="Times New Roman"/>
              </a:rPr>
              <a:t>empreintes</a:t>
            </a:r>
            <a:r>
              <a:rPr lang="fr-FR" dirty="0">
                <a:solidFill>
                  <a:schemeClr val="bg1"/>
                </a:solidFill>
                <a:latin typeface="+mj-lt"/>
                <a:ea typeface="Calibri"/>
                <a:cs typeface="Times New Roman"/>
              </a:rPr>
              <a:t> et </a:t>
            </a:r>
            <a:r>
              <a:rPr lang="fr-FR" dirty="0">
                <a:solidFill>
                  <a:srgbClr val="FF5C35"/>
                </a:solidFill>
                <a:latin typeface="+mj-lt"/>
                <a:ea typeface="Calibri"/>
                <a:cs typeface="Times New Roman"/>
              </a:rPr>
              <a:t>plan de réduction</a:t>
            </a:r>
            <a:r>
              <a:rPr lang="fr-FR" dirty="0">
                <a:solidFill>
                  <a:schemeClr val="bg1"/>
                </a:solidFill>
                <a:latin typeface="+mj-lt"/>
                <a:ea typeface="Calibri"/>
                <a:cs typeface="Times New Roman"/>
              </a:rPr>
              <a:t> liés à nos fournisseurs d’</a:t>
            </a:r>
            <a:r>
              <a:rPr lang="fr-FR" dirty="0">
                <a:solidFill>
                  <a:srgbClr val="FF5C35"/>
                </a:solidFill>
                <a:latin typeface="+mj-lt"/>
                <a:ea typeface="Calibri"/>
                <a:cs typeface="Times New Roman"/>
              </a:rPr>
              <a:t>hébergements</a:t>
            </a:r>
            <a:r>
              <a:rPr lang="fr-FR" dirty="0">
                <a:solidFill>
                  <a:schemeClr val="bg1"/>
                </a:solidFill>
                <a:latin typeface="+mj-lt"/>
                <a:ea typeface="Calibri"/>
                <a:cs typeface="Times New Roman"/>
              </a:rPr>
              <a:t> et de services </a:t>
            </a:r>
            <a:r>
              <a:rPr lang="fr-FR" dirty="0">
                <a:solidFill>
                  <a:srgbClr val="FF5C35"/>
                </a:solidFill>
                <a:latin typeface="+mj-lt"/>
                <a:ea typeface="Calibri"/>
                <a:cs typeface="Times New Roman"/>
              </a:rPr>
              <a:t>numériques</a:t>
            </a:r>
            <a:r>
              <a:rPr lang="fr-FR" dirty="0">
                <a:solidFill>
                  <a:schemeClr val="bg1"/>
                </a:solidFill>
                <a:latin typeface="+mj-lt"/>
                <a:ea typeface="Calibri"/>
                <a:cs typeface="Times New Roman"/>
              </a:rPr>
              <a:t> et </a:t>
            </a:r>
            <a:r>
              <a:rPr lang="fr-FR" dirty="0">
                <a:solidFill>
                  <a:srgbClr val="FF5C35"/>
                </a:solidFill>
                <a:latin typeface="+mj-lt"/>
                <a:ea typeface="Calibri"/>
                <a:cs typeface="Times New Roman"/>
              </a:rPr>
              <a:t>marketing</a:t>
            </a:r>
            <a:r>
              <a:rPr lang="fr-FR" dirty="0">
                <a:solidFill>
                  <a:schemeClr val="bg1"/>
                </a:solidFill>
                <a:latin typeface="+mj-lt"/>
                <a:ea typeface="Calibri"/>
                <a:cs typeface="Times New Roman"/>
              </a:rPr>
              <a:t>.</a:t>
            </a:r>
          </a:p>
          <a:p>
            <a:pPr marL="742950" lvl="1"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a:p>
            <a:pPr>
              <a:lnSpc>
                <a:spcPct val="107000"/>
              </a:lnSpc>
              <a:spcAft>
                <a:spcPts val="800"/>
              </a:spcAft>
            </a:pPr>
            <a:r>
              <a:rPr lang="fr-FR" b="1" dirty="0">
                <a:solidFill>
                  <a:schemeClr val="bg1"/>
                </a:solidFill>
                <a:latin typeface="+mj-lt"/>
                <a:ea typeface="Calibri"/>
                <a:cs typeface="Times New Roman"/>
              </a:rPr>
              <a:t>Information générale : </a:t>
            </a:r>
            <a:endParaRPr lang="fr-FR" b="1" dirty="0">
              <a:solidFill>
                <a:schemeClr val="bg1"/>
              </a:solidFill>
              <a:latin typeface="+mj-lt"/>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Bilan Carbone 2022 Cegid World : </a:t>
            </a:r>
          </a:p>
          <a:p>
            <a:pPr marL="742950" lvl="1"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24 000 tCO2e </a:t>
            </a:r>
          </a:p>
          <a:p>
            <a:pPr marL="742950" lvl="1" indent="-285750">
              <a:lnSpc>
                <a:spcPct val="107000"/>
              </a:lnSpc>
              <a:spcAft>
                <a:spcPts val="800"/>
              </a:spcAft>
              <a:buFont typeface="Arial" panose="020B0604020202020204" pitchFamily="34" charset="0"/>
              <a:buChar char="•"/>
            </a:pPr>
            <a:r>
              <a:rPr lang="fr-FR" dirty="0">
                <a:solidFill>
                  <a:srgbClr val="FF5C35"/>
                </a:solidFill>
                <a:latin typeface="+mj-lt"/>
                <a:ea typeface="Calibri"/>
                <a:cs typeface="Times New Roman"/>
              </a:rPr>
              <a:t>Intensité carbone </a:t>
            </a:r>
            <a:r>
              <a:rPr lang="fr-FR">
                <a:solidFill>
                  <a:schemeClr val="bg1"/>
                </a:solidFill>
                <a:latin typeface="+mj-lt"/>
                <a:ea typeface="Calibri"/>
                <a:cs typeface="Times New Roman"/>
              </a:rPr>
              <a:t>de 30,3 </a:t>
            </a:r>
            <a:r>
              <a:rPr lang="fr-FR" dirty="0">
                <a:solidFill>
                  <a:schemeClr val="bg1"/>
                </a:solidFill>
                <a:latin typeface="+mj-lt"/>
                <a:ea typeface="Calibri"/>
                <a:cs typeface="Times New Roman"/>
              </a:rPr>
              <a:t>kgCO2e/</a:t>
            </a:r>
            <a:r>
              <a:rPr lang="fr-FR" dirty="0" err="1">
                <a:solidFill>
                  <a:schemeClr val="bg1"/>
                </a:solidFill>
                <a:latin typeface="+mj-lt"/>
                <a:ea typeface="Calibri"/>
                <a:cs typeface="Times New Roman"/>
              </a:rPr>
              <a:t>k€CA</a:t>
            </a: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213285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a:ln>
                  <a:noFill/>
                </a:ln>
                <a:solidFill>
                  <a:prstClr val="white"/>
                </a:solidFill>
                <a:effectLst/>
                <a:uLnTx/>
                <a:uFillTx/>
                <a:latin typeface="Segoe UI"/>
                <a:ea typeface="+mn-ea"/>
                <a:cs typeface="+mn-cs"/>
              </a:rPr>
              <a:t>Cegid pour la planète</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fr-FR" i="1" dirty="0">
                <a:solidFill>
                  <a:schemeClr val="bg1"/>
                </a:solidFill>
                <a:latin typeface="Segoe UI" panose="020B0502040204020203" pitchFamily="34" charset="0"/>
                <a:cs typeface="Times New Roman" panose="02020603050405020304" pitchFamily="18" charset="0"/>
              </a:rPr>
              <a:t>Réduire notre impact environnemental et lutter contre les dérèglements climatiques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4221088"/>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63244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860048-09F7-5CB4-D08A-29174F9178B2}"/>
              </a:ext>
            </a:extLst>
          </p:cNvPr>
          <p:cNvPicPr>
            <a:picLocks noChangeAspect="1"/>
          </p:cNvPicPr>
          <p:nvPr/>
        </p:nvPicPr>
        <p:blipFill>
          <a:blip r:embed="rId2"/>
          <a:stretch>
            <a:fillRect/>
          </a:stretch>
        </p:blipFill>
        <p:spPr>
          <a:xfrm>
            <a:off x="4481064" y="1628800"/>
            <a:ext cx="1999680" cy="2448272"/>
          </a:xfrm>
          <a:prstGeom prst="rect">
            <a:avLst/>
          </a:prstGeom>
        </p:spPr>
      </p:pic>
      <p:sp>
        <p:nvSpPr>
          <p:cNvPr id="4" name="ZoneTexte 3">
            <a:extLst>
              <a:ext uri="{FF2B5EF4-FFF2-40B4-BE49-F238E27FC236}">
                <a16:creationId xmlns:a16="http://schemas.microsoft.com/office/drawing/2014/main" id="{2160E4CB-64F1-5673-B7AF-AB9CD978E345}"/>
              </a:ext>
            </a:extLst>
          </p:cNvPr>
          <p:cNvSpPr txBox="1"/>
          <p:nvPr/>
        </p:nvSpPr>
        <p:spPr>
          <a:xfrm>
            <a:off x="1487488" y="4437112"/>
            <a:ext cx="4261076" cy="1384995"/>
          </a:xfrm>
          <a:prstGeom prst="rect">
            <a:avLst/>
          </a:prstGeom>
          <a:noFill/>
        </p:spPr>
        <p:txBody>
          <a:bodyPr wrap="square" lIns="36000" tIns="0" rIns="36000" bIns="0" rtlCol="0">
            <a:spAutoFit/>
          </a:bodyPr>
          <a:lstStyle/>
          <a:p>
            <a:pPr algn="ctr">
              <a:buClr>
                <a:schemeClr val="tx2"/>
              </a:buClr>
            </a:pPr>
            <a:r>
              <a:rPr lang="fr-FR" dirty="0">
                <a:solidFill>
                  <a:schemeClr val="bg1"/>
                </a:solidFill>
              </a:rPr>
              <a:t>Cegid a adhéré au Global Compact de l’ONU pour s’engager à respecter les 10 principes fondamentaux concernant les droits de l’homme et la préservation de la planète </a:t>
            </a:r>
            <a:endParaRPr lang="fr-FR" dirty="0">
              <a:solidFill>
                <a:schemeClr val="accent1"/>
              </a:solidFill>
            </a:endParaRPr>
          </a:p>
        </p:txBody>
      </p:sp>
      <p:sp>
        <p:nvSpPr>
          <p:cNvPr id="7" name="ZoneTexte 6">
            <a:extLst>
              <a:ext uri="{FF2B5EF4-FFF2-40B4-BE49-F238E27FC236}">
                <a16:creationId xmlns:a16="http://schemas.microsoft.com/office/drawing/2014/main" id="{1050430A-C081-A834-C115-B4154F9551AA}"/>
              </a:ext>
            </a:extLst>
          </p:cNvPr>
          <p:cNvSpPr txBox="1"/>
          <p:nvPr/>
        </p:nvSpPr>
        <p:spPr>
          <a:xfrm>
            <a:off x="6960096" y="4433416"/>
            <a:ext cx="4752528" cy="1384995"/>
          </a:xfrm>
          <a:prstGeom prst="rect">
            <a:avLst/>
          </a:prstGeom>
          <a:noFill/>
        </p:spPr>
        <p:txBody>
          <a:bodyPr wrap="square" lIns="36000" tIns="0" rIns="36000" bIns="0" rtlCol="0">
            <a:spAutoFit/>
          </a:bodyPr>
          <a:lstStyle>
            <a:defPPr>
              <a:defRPr lang="fr-FR"/>
            </a:defPPr>
            <a:lvl1pPr algn="ctr">
              <a:buClr>
                <a:schemeClr val="tx2"/>
              </a:buClr>
              <a:defRPr>
                <a:solidFill>
                  <a:schemeClr val="bg1"/>
                </a:solidFill>
              </a:defRPr>
            </a:lvl1pPr>
          </a:lstStyle>
          <a:p>
            <a:r>
              <a:rPr lang="fr-FR" dirty="0"/>
              <a:t>Cegid a adhéré à la Convention des Entreprises pour le climat pour s’engager à la réflexion de l’évolution de son modèle économique dans le cadre de l’évolution du climat et de l’environnement social</a:t>
            </a:r>
          </a:p>
        </p:txBody>
      </p:sp>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799288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a:solidFill>
                  <a:prstClr val="white"/>
                </a:solidFill>
                <a:latin typeface="Segoe UI"/>
              </a:rPr>
              <a:t>Engagements volontaires et structurants</a:t>
            </a:r>
            <a:endParaRPr kumimoji="0" lang="fr-FR" sz="32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1026" name="Picture 2" descr="Bilan Carbone de la CEC avec Aktio | Aktio">
            <a:extLst>
              <a:ext uri="{FF2B5EF4-FFF2-40B4-BE49-F238E27FC236}">
                <a16:creationId xmlns:a16="http://schemas.microsoft.com/office/drawing/2014/main" id="{27125C95-B4BD-C9C4-8A63-A4A5C7902B2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4152" y="1000849"/>
            <a:ext cx="381642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6B198B1D-7BAA-30A3-700E-9CB62B29B6CA}"/>
              </a:ext>
            </a:extLst>
          </p:cNvPr>
          <p:cNvPicPr>
            <a:picLocks noChangeAspect="1"/>
          </p:cNvPicPr>
          <p:nvPr/>
        </p:nvPicPr>
        <p:blipFill>
          <a:blip r:embed="rId4"/>
          <a:stretch>
            <a:fillRect/>
          </a:stretch>
        </p:blipFill>
        <p:spPr>
          <a:xfrm>
            <a:off x="407368" y="1622078"/>
            <a:ext cx="3910499" cy="2454994"/>
          </a:xfrm>
          <a:prstGeom prst="rect">
            <a:avLst/>
          </a:prstGeom>
        </p:spPr>
      </p:pic>
    </p:spTree>
    <p:extLst>
      <p:ext uri="{BB962C8B-B14F-4D97-AF65-F5344CB8AC3E}">
        <p14:creationId xmlns:p14="http://schemas.microsoft.com/office/powerpoint/2010/main" val="29564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Des nouvelles du Polar Pod, le projet fou de Jean-Louis Etienne - Eau">
            <a:extLst>
              <a:ext uri="{FF2B5EF4-FFF2-40B4-BE49-F238E27FC236}">
                <a16:creationId xmlns:a16="http://schemas.microsoft.com/office/drawing/2014/main" id="{8494DAFA-0DC3-D2AD-8F7D-87BB0249497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717032"/>
            <a:ext cx="3470350" cy="23161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9D47542-59A0-32C6-1E5D-40B818C516CA}"/>
              </a:ext>
            </a:extLst>
          </p:cNvPr>
          <p:cNvSpPr txBox="1"/>
          <p:nvPr/>
        </p:nvSpPr>
        <p:spPr>
          <a:xfrm>
            <a:off x="767408" y="354711"/>
            <a:ext cx="799288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a:solidFill>
                  <a:prstClr val="white"/>
                </a:solidFill>
                <a:latin typeface="Segoe UI"/>
              </a:rPr>
              <a:t>Engagements volontaires et structurants</a:t>
            </a:r>
            <a:endParaRPr kumimoji="0" lang="fr-FR" sz="3200" b="1"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Espace réservé du texte 3">
            <a:extLst>
              <a:ext uri="{FF2B5EF4-FFF2-40B4-BE49-F238E27FC236}">
                <a16:creationId xmlns:a16="http://schemas.microsoft.com/office/drawing/2014/main" id="{DC4DFFB7-5231-B20F-488C-D19C11993970}"/>
              </a:ext>
            </a:extLst>
          </p:cNvPr>
          <p:cNvSpPr txBox="1">
            <a:spLocks/>
          </p:cNvSpPr>
          <p:nvPr/>
        </p:nvSpPr>
        <p:spPr>
          <a:xfrm>
            <a:off x="479377" y="1268760"/>
            <a:ext cx="6840759" cy="3750963"/>
          </a:xfrm>
          <a:prstGeom prst="rect">
            <a:avLst/>
          </a:prstGeom>
        </p:spPr>
        <p:txBody>
          <a:bodyPr/>
          <a:lst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r-FR" sz="1800" b="0" dirty="0">
                <a:solidFill>
                  <a:schemeClr val="bg1"/>
                </a:solidFill>
              </a:rPr>
              <a:t>Cegid &amp; Cegid Solidaire accompagnent et consacrent 1 million d’euros sur 5ans pour le projet Polar </a:t>
            </a:r>
            <a:r>
              <a:rPr lang="fr-FR" sz="1800" b="0" dirty="0" err="1">
                <a:solidFill>
                  <a:schemeClr val="bg1"/>
                </a:solidFill>
              </a:rPr>
              <a:t>Pod</a:t>
            </a:r>
            <a:r>
              <a:rPr lang="fr-FR" sz="1800" b="0" dirty="0">
                <a:solidFill>
                  <a:schemeClr val="bg1"/>
                </a:solidFill>
              </a:rPr>
              <a:t> du Professeur Etienne consacré à la recherche sur la captation carbone et l’étude de la biodiversité marine. </a:t>
            </a:r>
          </a:p>
          <a:p>
            <a:pPr fontAlgn="base"/>
            <a:endParaRPr lang="fr-FR" sz="1800" b="0" dirty="0">
              <a:solidFill>
                <a:schemeClr val="bg1"/>
              </a:solidFill>
            </a:endParaRPr>
          </a:p>
          <a:p>
            <a:pPr fontAlgn="base"/>
            <a:r>
              <a:rPr lang="fr-FR" sz="1800" b="0" dirty="0">
                <a:solidFill>
                  <a:schemeClr val="bg1"/>
                </a:solidFill>
              </a:rPr>
              <a:t>Polar </a:t>
            </a:r>
            <a:r>
              <a:rPr lang="fr-FR" sz="1800" b="0" dirty="0" err="1">
                <a:solidFill>
                  <a:schemeClr val="bg1"/>
                </a:solidFill>
              </a:rPr>
              <a:t>Pod</a:t>
            </a:r>
            <a:r>
              <a:rPr lang="fr-FR" sz="1800" b="0" dirty="0">
                <a:solidFill>
                  <a:schemeClr val="bg1"/>
                </a:solidFill>
              </a:rPr>
              <a:t> </a:t>
            </a:r>
            <a:r>
              <a:rPr lang="fr-FR" sz="1800" dirty="0">
                <a:solidFill>
                  <a:schemeClr val="bg1"/>
                </a:solidFill>
              </a:rPr>
              <a:t>ouvre de nouveaux horizons </a:t>
            </a:r>
            <a:r>
              <a:rPr lang="fr-FR" sz="1800" b="0" dirty="0">
                <a:solidFill>
                  <a:schemeClr val="bg1"/>
                </a:solidFill>
              </a:rPr>
              <a:t>en explorant un milieu encore très méconnu – l’océan Austral – et repousse les limites technologiques et humaines établies. </a:t>
            </a:r>
          </a:p>
          <a:p>
            <a:pPr fontAlgn="base"/>
            <a:endParaRPr lang="fr-FR" sz="1800" b="0" dirty="0">
              <a:solidFill>
                <a:schemeClr val="bg1"/>
              </a:solidFill>
            </a:endParaRPr>
          </a:p>
          <a:p>
            <a:pPr fontAlgn="base"/>
            <a:r>
              <a:rPr lang="fr-FR" sz="1800" dirty="0">
                <a:solidFill>
                  <a:schemeClr val="bg1"/>
                </a:solidFill>
              </a:rPr>
              <a:t>C’est d’abord un défi technologique</a:t>
            </a:r>
            <a:r>
              <a:rPr lang="fr-FR" sz="1800" b="0" dirty="0">
                <a:solidFill>
                  <a:schemeClr val="bg1"/>
                </a:solidFill>
              </a:rPr>
              <a:t>, avec un vaisseau innovant et utile, conçu pour résister aux conditions climatiques les plus extrêmes tout en étant « zéro émission » carbone. </a:t>
            </a:r>
          </a:p>
          <a:p>
            <a:pPr fontAlgn="base"/>
            <a:endParaRPr lang="fr-FR" sz="1800" b="0" dirty="0">
              <a:solidFill>
                <a:schemeClr val="bg1"/>
              </a:solidFill>
            </a:endParaRPr>
          </a:p>
          <a:p>
            <a:pPr fontAlgn="base"/>
            <a:r>
              <a:rPr lang="fr-FR" sz="1800" b="0" dirty="0">
                <a:solidFill>
                  <a:schemeClr val="bg1"/>
                </a:solidFill>
              </a:rPr>
              <a:t>Polar </a:t>
            </a:r>
            <a:r>
              <a:rPr lang="fr-FR" sz="1800" b="0" dirty="0" err="1">
                <a:solidFill>
                  <a:schemeClr val="bg1"/>
                </a:solidFill>
              </a:rPr>
              <a:t>Pod</a:t>
            </a:r>
            <a:r>
              <a:rPr lang="fr-FR" sz="1800" b="0" dirty="0">
                <a:solidFill>
                  <a:schemeClr val="bg1"/>
                </a:solidFill>
              </a:rPr>
              <a:t> c’est aussi une </a:t>
            </a:r>
            <a:r>
              <a:rPr lang="fr-FR" sz="1800" dirty="0">
                <a:solidFill>
                  <a:schemeClr val="bg1"/>
                </a:solidFill>
              </a:rPr>
              <a:t>aventure humaine, </a:t>
            </a:r>
            <a:r>
              <a:rPr lang="fr-FR" sz="1800" b="0" dirty="0">
                <a:solidFill>
                  <a:schemeClr val="bg1"/>
                </a:solidFill>
              </a:rPr>
              <a:t>née de la vision d’un homme – Jean-Louis Etienne, médecin et explorateur qui veut ouvrir les possibles de la connaissance humaine en faveur de la planète. </a:t>
            </a:r>
          </a:p>
          <a:p>
            <a:pPr fontAlgn="base"/>
            <a:endParaRPr lang="fr-FR" sz="1800" dirty="0">
              <a:solidFill>
                <a:schemeClr val="bg1"/>
              </a:solidFill>
            </a:endParaRPr>
          </a:p>
        </p:txBody>
      </p:sp>
      <p:pic>
        <p:nvPicPr>
          <p:cNvPr id="4" name="Image 3">
            <a:extLst>
              <a:ext uri="{FF2B5EF4-FFF2-40B4-BE49-F238E27FC236}">
                <a16:creationId xmlns:a16="http://schemas.microsoft.com/office/drawing/2014/main" id="{6276F114-9790-52D8-B8E2-7795A0044B31}"/>
              </a:ext>
            </a:extLst>
          </p:cNvPr>
          <p:cNvPicPr>
            <a:picLocks noChangeAspect="1"/>
          </p:cNvPicPr>
          <p:nvPr/>
        </p:nvPicPr>
        <p:blipFill>
          <a:blip r:embed="rId3"/>
          <a:stretch>
            <a:fillRect/>
          </a:stretch>
        </p:blipFill>
        <p:spPr>
          <a:xfrm>
            <a:off x="8190307" y="1484784"/>
            <a:ext cx="3505247" cy="2088232"/>
          </a:xfrm>
          <a:prstGeom prst="rect">
            <a:avLst/>
          </a:prstGeom>
        </p:spPr>
      </p:pic>
    </p:spTree>
    <p:extLst>
      <p:ext uri="{BB962C8B-B14F-4D97-AF65-F5344CB8AC3E}">
        <p14:creationId xmlns:p14="http://schemas.microsoft.com/office/powerpoint/2010/main" val="221962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511256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a:solidFill>
                  <a:prstClr val="white"/>
                </a:solidFill>
                <a:latin typeface="Segoe UI"/>
              </a:rPr>
              <a:t>Evaluation </a:t>
            </a:r>
            <a:r>
              <a:rPr lang="fr-FR" sz="3200" b="1" dirty="0" err="1">
                <a:solidFill>
                  <a:prstClr val="white"/>
                </a:solidFill>
                <a:latin typeface="Segoe UI"/>
              </a:rPr>
              <a:t>Ecovadis</a:t>
            </a:r>
            <a:r>
              <a:rPr lang="fr-FR" sz="3200" b="1" dirty="0">
                <a:solidFill>
                  <a:prstClr val="white"/>
                </a:solidFill>
                <a:latin typeface="Segoe UI"/>
              </a:rPr>
              <a:t> 2023</a:t>
            </a:r>
            <a:endParaRPr kumimoji="0" lang="fr-FR" sz="32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9" name="Image 8">
            <a:extLst>
              <a:ext uri="{FF2B5EF4-FFF2-40B4-BE49-F238E27FC236}">
                <a16:creationId xmlns:a16="http://schemas.microsoft.com/office/drawing/2014/main" id="{5275D9F8-6300-133F-2178-967703D063E8}"/>
              </a:ext>
            </a:extLst>
          </p:cNvPr>
          <p:cNvPicPr>
            <a:picLocks noChangeAspect="1"/>
          </p:cNvPicPr>
          <p:nvPr/>
        </p:nvPicPr>
        <p:blipFill>
          <a:blip r:embed="rId2"/>
          <a:stretch>
            <a:fillRect/>
          </a:stretch>
        </p:blipFill>
        <p:spPr>
          <a:xfrm>
            <a:off x="3575720" y="1988840"/>
            <a:ext cx="8136904" cy="1972583"/>
          </a:xfrm>
          <a:prstGeom prst="rect">
            <a:avLst/>
          </a:prstGeom>
        </p:spPr>
      </p:pic>
      <p:pic>
        <p:nvPicPr>
          <p:cNvPr id="1026" name="Picture 2">
            <a:extLst>
              <a:ext uri="{FF2B5EF4-FFF2-40B4-BE49-F238E27FC236}">
                <a16:creationId xmlns:a16="http://schemas.microsoft.com/office/drawing/2014/main" id="{1975D9AC-B7A3-AF11-0977-D5105B847DA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392" y="1979683"/>
            <a:ext cx="2932975" cy="198174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0958390-824A-17D6-2250-BC4631073A4D}"/>
              </a:ext>
            </a:extLst>
          </p:cNvPr>
          <p:cNvSpPr txBox="1"/>
          <p:nvPr/>
        </p:nvSpPr>
        <p:spPr>
          <a:xfrm>
            <a:off x="8928100" y="4437112"/>
            <a:ext cx="3240360" cy="215444"/>
          </a:xfrm>
          <a:prstGeom prst="rect">
            <a:avLst/>
          </a:prstGeom>
          <a:noFill/>
        </p:spPr>
        <p:txBody>
          <a:bodyPr wrap="square" lIns="36000" tIns="0" rIns="36000" bIns="0" rtlCol="0">
            <a:spAutoFit/>
          </a:bodyPr>
          <a:lstStyle/>
          <a:p>
            <a:pPr>
              <a:buClr>
                <a:schemeClr val="tx2"/>
              </a:buClr>
            </a:pPr>
            <a:r>
              <a:rPr lang="fr-FR" sz="1400" i="1" dirty="0">
                <a:solidFill>
                  <a:schemeClr val="bg1"/>
                </a:solidFill>
              </a:rPr>
              <a:t>Prochaine évaluation en avril 2024</a:t>
            </a:r>
          </a:p>
        </p:txBody>
      </p:sp>
    </p:spTree>
    <p:extLst>
      <p:ext uri="{BB962C8B-B14F-4D97-AF65-F5344CB8AC3E}">
        <p14:creationId xmlns:p14="http://schemas.microsoft.com/office/powerpoint/2010/main" val="159965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6546816"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a:solidFill>
                  <a:prstClr val="white"/>
                </a:solidFill>
                <a:latin typeface="Segoe UI"/>
              </a:rPr>
              <a:t>Gouvernance ESG chez Cegid  </a:t>
            </a:r>
            <a:endParaRPr kumimoji="0" lang="fr-FR" sz="3200" b="1"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ZoneTexte 1">
            <a:extLst>
              <a:ext uri="{FF2B5EF4-FFF2-40B4-BE49-F238E27FC236}">
                <a16:creationId xmlns:a16="http://schemas.microsoft.com/office/drawing/2014/main" id="{0CF85BEA-E66F-0F00-E30D-0B4AF7898F82}"/>
              </a:ext>
            </a:extLst>
          </p:cNvPr>
          <p:cNvSpPr txBox="1"/>
          <p:nvPr/>
        </p:nvSpPr>
        <p:spPr>
          <a:xfrm>
            <a:off x="1336131" y="2835366"/>
            <a:ext cx="4104456" cy="2462213"/>
          </a:xfrm>
          <a:prstGeom prst="rect">
            <a:avLst/>
          </a:prstGeom>
          <a:noFill/>
        </p:spPr>
        <p:txBody>
          <a:bodyPr wrap="square" lIns="36000" tIns="0" rIns="36000" bIns="0" rtlCol="0">
            <a:spAutoFit/>
          </a:bodyPr>
          <a:lstStyle/>
          <a:p>
            <a:pPr algn="ctr">
              <a:buClr>
                <a:schemeClr val="tx2"/>
              </a:buClr>
            </a:pPr>
            <a:r>
              <a:rPr lang="fr-FR" sz="2000" b="1" dirty="0">
                <a:solidFill>
                  <a:srgbClr val="FF5C35"/>
                </a:solidFill>
              </a:rPr>
              <a:t>EXCO ESG</a:t>
            </a:r>
          </a:p>
          <a:p>
            <a:pPr>
              <a:buClr>
                <a:schemeClr val="tx2"/>
              </a:buClr>
            </a:pPr>
            <a:endParaRPr lang="fr-FR" sz="2000" dirty="0">
              <a:solidFill>
                <a:schemeClr val="bg1"/>
              </a:solidFill>
            </a:endParaRPr>
          </a:p>
          <a:p>
            <a:pPr>
              <a:buClr>
                <a:schemeClr val="tx2"/>
              </a:buClr>
            </a:pPr>
            <a:r>
              <a:rPr lang="fr-FR" sz="2000" dirty="0">
                <a:solidFill>
                  <a:schemeClr val="bg1"/>
                </a:solidFill>
              </a:rPr>
              <a:t>Constitué de 8 membres de l’EXCO, ce comité valide les plans d’actions et s’assure de la bonne exécution de la démarche ESG de Cegid.</a:t>
            </a:r>
          </a:p>
          <a:p>
            <a:pPr>
              <a:buClr>
                <a:schemeClr val="tx2"/>
              </a:buClr>
            </a:pPr>
            <a:endParaRPr lang="fr-FR" sz="2000" dirty="0">
              <a:solidFill>
                <a:schemeClr val="bg1"/>
              </a:solidFill>
            </a:endParaRPr>
          </a:p>
          <a:p>
            <a:pPr>
              <a:buClr>
                <a:schemeClr val="tx2"/>
              </a:buClr>
            </a:pPr>
            <a:endParaRPr lang="fr-FR" sz="2000" dirty="0">
              <a:solidFill>
                <a:schemeClr val="bg1"/>
              </a:solidFill>
            </a:endParaRPr>
          </a:p>
        </p:txBody>
      </p:sp>
      <p:sp>
        <p:nvSpPr>
          <p:cNvPr id="3" name="ZoneTexte 2">
            <a:extLst>
              <a:ext uri="{FF2B5EF4-FFF2-40B4-BE49-F238E27FC236}">
                <a16:creationId xmlns:a16="http://schemas.microsoft.com/office/drawing/2014/main" id="{9168D309-CEE1-9680-F5E7-0E6BB3A3771B}"/>
              </a:ext>
            </a:extLst>
          </p:cNvPr>
          <p:cNvSpPr txBox="1"/>
          <p:nvPr/>
        </p:nvSpPr>
        <p:spPr>
          <a:xfrm>
            <a:off x="6780258" y="2845361"/>
            <a:ext cx="4124795" cy="3077766"/>
          </a:xfrm>
          <a:prstGeom prst="rect">
            <a:avLst/>
          </a:prstGeom>
          <a:noFill/>
        </p:spPr>
        <p:txBody>
          <a:bodyPr wrap="square" lIns="36000" tIns="0" rIns="36000" bIns="0" rtlCol="0">
            <a:spAutoFit/>
          </a:bodyPr>
          <a:lstStyle/>
          <a:p>
            <a:pPr algn="ctr">
              <a:buClr>
                <a:schemeClr val="tx2"/>
              </a:buClr>
            </a:pPr>
            <a:r>
              <a:rPr lang="fr-FR" sz="2000" b="1" dirty="0">
                <a:solidFill>
                  <a:srgbClr val="FF5C35"/>
                </a:solidFill>
              </a:rPr>
              <a:t>GT ESG </a:t>
            </a:r>
          </a:p>
          <a:p>
            <a:pPr>
              <a:buClr>
                <a:schemeClr val="tx2"/>
              </a:buClr>
            </a:pPr>
            <a:endParaRPr lang="fr-FR" sz="2000" dirty="0">
              <a:solidFill>
                <a:schemeClr val="bg1"/>
              </a:solidFill>
            </a:endParaRPr>
          </a:p>
          <a:p>
            <a:pPr>
              <a:buClr>
                <a:schemeClr val="tx2"/>
              </a:buClr>
            </a:pPr>
            <a:r>
              <a:rPr lang="fr-FR" sz="2000" dirty="0">
                <a:solidFill>
                  <a:schemeClr val="bg1"/>
                </a:solidFill>
              </a:rPr>
              <a:t>Constitué de 15 collaborateurs représentant l’ensemble des services de Cegid, ce  GT définit les plans d’actions et leur mesure. Il est chargé de suivre, sur le plan opérationnel, le déploiement des actions d’exécutions pour atteindre les objectifs fixés.</a:t>
            </a:r>
          </a:p>
        </p:txBody>
      </p:sp>
      <p:pic>
        <p:nvPicPr>
          <p:cNvPr id="5" name="Image 4">
            <a:extLst>
              <a:ext uri="{FF2B5EF4-FFF2-40B4-BE49-F238E27FC236}">
                <a16:creationId xmlns:a16="http://schemas.microsoft.com/office/drawing/2014/main" id="{3642A638-6DDD-56AC-A1B1-5CD7C181D920}"/>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2543173" y="1228715"/>
            <a:ext cx="1690371" cy="1606651"/>
          </a:xfrm>
          <a:prstGeom prst="rect">
            <a:avLst/>
          </a:prstGeom>
          <a:ln>
            <a:noFill/>
          </a:ln>
        </p:spPr>
      </p:pic>
      <p:pic>
        <p:nvPicPr>
          <p:cNvPr id="7" name="Image 6">
            <a:extLst>
              <a:ext uri="{FF2B5EF4-FFF2-40B4-BE49-F238E27FC236}">
                <a16:creationId xmlns:a16="http://schemas.microsoft.com/office/drawing/2014/main" id="{81895406-0E14-AFFA-F9B0-D6F9DBE0A2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7573981" y="1030261"/>
            <a:ext cx="1690371" cy="1606651"/>
          </a:xfrm>
          <a:prstGeom prst="rect">
            <a:avLst/>
          </a:prstGeom>
          <a:ln>
            <a:noFill/>
          </a:ln>
        </p:spPr>
      </p:pic>
      <p:pic>
        <p:nvPicPr>
          <p:cNvPr id="4" name="Image 3">
            <a:extLst>
              <a:ext uri="{FF2B5EF4-FFF2-40B4-BE49-F238E27FC236}">
                <a16:creationId xmlns:a16="http://schemas.microsoft.com/office/drawing/2014/main" id="{3C253741-92C0-1FAE-44A4-E21F5627CC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8294061" y="1318293"/>
            <a:ext cx="1690371" cy="1606651"/>
          </a:xfrm>
          <a:prstGeom prst="rect">
            <a:avLst/>
          </a:prstGeom>
          <a:ln>
            <a:noFill/>
          </a:ln>
        </p:spPr>
      </p:pic>
    </p:spTree>
    <p:extLst>
      <p:ext uri="{BB962C8B-B14F-4D97-AF65-F5344CB8AC3E}">
        <p14:creationId xmlns:p14="http://schemas.microsoft.com/office/powerpoint/2010/main" val="24199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BC40C45-6542-4ADC-AB9E-DBC205B2349F}"/>
              </a:ext>
            </a:extLst>
          </p:cNvPr>
          <p:cNvSpPr/>
          <p:nvPr/>
        </p:nvSpPr>
        <p:spPr>
          <a:xfrm>
            <a:off x="109836" y="97107"/>
            <a:ext cx="7056784" cy="651727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dirty="0"/>
          </a:p>
        </p:txBody>
      </p:sp>
      <p:pic>
        <p:nvPicPr>
          <p:cNvPr id="8" name="Image 7" descr="Une image contenant bâtiment, bleu&#10;&#10;Description générée automatiquement">
            <a:extLst>
              <a:ext uri="{FF2B5EF4-FFF2-40B4-BE49-F238E27FC236}">
                <a16:creationId xmlns:a16="http://schemas.microsoft.com/office/drawing/2014/main" id="{4E912889-C5F3-4DE0-902A-52D879AD3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3992" y="0"/>
            <a:ext cx="8064440" cy="6858000"/>
          </a:xfrm>
          <a:prstGeom prst="rect">
            <a:avLst/>
          </a:prstGeom>
          <a:effectLst>
            <a:softEdge rad="0"/>
          </a:effectLst>
        </p:spPr>
      </p:pic>
      <p:sp>
        <p:nvSpPr>
          <p:cNvPr id="3" name="ZoneTexte 2"/>
          <p:cNvSpPr txBox="1"/>
          <p:nvPr/>
        </p:nvSpPr>
        <p:spPr>
          <a:xfrm flipH="1">
            <a:off x="488901" y="1287919"/>
            <a:ext cx="6399187" cy="3785652"/>
          </a:xfrm>
          <a:prstGeom prst="rect">
            <a:avLst/>
          </a:prstGeom>
          <a:noFill/>
        </p:spPr>
        <p:txBody>
          <a:bodyPr wrap="square" rtlCol="0">
            <a:spAutoFit/>
          </a:bodyPr>
          <a:lstStyle/>
          <a:p>
            <a:pPr algn="ctr"/>
            <a:r>
              <a:rPr lang="fr-FR" sz="4400" b="1" dirty="0">
                <a:solidFill>
                  <a:schemeClr val="bg1"/>
                </a:solidFill>
                <a:cs typeface="Calibri" panose="020F0502020204030204" pitchFamily="34" charset="0"/>
              </a:rPr>
              <a:t>Notre ambition ESG</a:t>
            </a:r>
          </a:p>
          <a:p>
            <a:pPr algn="ctr"/>
            <a:endParaRPr lang="fr-FR" sz="3600" b="1" dirty="0">
              <a:solidFill>
                <a:schemeClr val="bg1"/>
              </a:solidFill>
              <a:cs typeface="Calibri" panose="020F0502020204030204" pitchFamily="34" charset="0"/>
            </a:endParaRPr>
          </a:p>
          <a:p>
            <a:pPr algn="ctr"/>
            <a:r>
              <a:rPr lang="fr-FR" sz="3200" b="1">
                <a:solidFill>
                  <a:schemeClr val="bg1"/>
                </a:solidFill>
                <a:cs typeface="Calibri" panose="020F0502020204030204" pitchFamily="34" charset="0"/>
              </a:rPr>
              <a:t>Développer un environnement numérique éthique, inclusif et durable pour nos employés, nos clients et notre écosystème, dans le monde entier.</a:t>
            </a:r>
            <a:endParaRPr lang="es-ES" sz="32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191381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rganigramme : Connecteur 25">
            <a:extLst>
              <a:ext uri="{FF2B5EF4-FFF2-40B4-BE49-F238E27FC236}">
                <a16:creationId xmlns:a16="http://schemas.microsoft.com/office/drawing/2014/main" id="{F2591FA1-4BEE-C749-3DBF-536359ED637A}"/>
              </a:ext>
            </a:extLst>
          </p:cNvPr>
          <p:cNvSpPr/>
          <p:nvPr/>
        </p:nvSpPr>
        <p:spPr>
          <a:xfrm>
            <a:off x="3793407" y="347975"/>
            <a:ext cx="7351165" cy="6032205"/>
          </a:xfrm>
          <a:prstGeom prst="flowChartConnector">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4B390FB2-E89D-43A2-8796-C581C50FD044}"/>
              </a:ext>
            </a:extLst>
          </p:cNvPr>
          <p:cNvSpPr txBox="1"/>
          <p:nvPr/>
        </p:nvSpPr>
        <p:spPr>
          <a:xfrm>
            <a:off x="551384" y="623526"/>
            <a:ext cx="2967671" cy="1477328"/>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4800" b="1" i="0" u="none" strike="noStrike" kern="1200" cap="none" spc="0" normalizeH="0" baseline="0" noProof="0" dirty="0">
                <a:ln>
                  <a:noFill/>
                </a:ln>
                <a:solidFill>
                  <a:prstClr val="white"/>
                </a:solidFill>
                <a:effectLst/>
                <a:uLnTx/>
                <a:uFillTx/>
                <a:latin typeface="Segoe UI"/>
                <a:ea typeface="+mn-ea"/>
                <a:cs typeface="+mn-cs"/>
              </a:rPr>
              <a:t>Nos 4 </a:t>
            </a:r>
            <a:r>
              <a:rPr kumimoji="0" lang="en-GB" sz="4800" b="1" i="0" u="none" strike="noStrike" kern="1200" cap="none" spc="0" normalizeH="0" baseline="0" noProof="0" dirty="0" err="1">
                <a:ln>
                  <a:noFill/>
                </a:ln>
                <a:solidFill>
                  <a:prstClr val="white"/>
                </a:solidFill>
                <a:effectLst/>
                <a:uLnTx/>
                <a:uFillTx/>
                <a:latin typeface="Segoe UI"/>
                <a:ea typeface="+mn-ea"/>
                <a:cs typeface="+mn-cs"/>
              </a:rPr>
              <a:t>piliers</a:t>
            </a:r>
            <a:endParaRPr kumimoji="0" lang="en-GB" sz="48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25" name="Image 24">
            <a:extLst>
              <a:ext uri="{FF2B5EF4-FFF2-40B4-BE49-F238E27FC236}">
                <a16:creationId xmlns:a16="http://schemas.microsoft.com/office/drawing/2014/main" id="{38A06850-0677-4CBF-9F01-41A14B0537FA}"/>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9200137" y="3366038"/>
            <a:ext cx="1440000" cy="1440000"/>
          </a:xfrm>
          <a:prstGeom prst="rect">
            <a:avLst/>
          </a:prstGeom>
        </p:spPr>
      </p:pic>
      <p:sp>
        <p:nvSpPr>
          <p:cNvPr id="29" name="Rectangle 28">
            <a:extLst>
              <a:ext uri="{FF2B5EF4-FFF2-40B4-BE49-F238E27FC236}">
                <a16:creationId xmlns:a16="http://schemas.microsoft.com/office/drawing/2014/main" id="{891855D2-8B10-4CE5-8F89-E68A9BE060D4}"/>
              </a:ext>
            </a:extLst>
          </p:cNvPr>
          <p:cNvSpPr/>
          <p:nvPr/>
        </p:nvSpPr>
        <p:spPr>
          <a:xfrm>
            <a:off x="8284492" y="4526476"/>
            <a:ext cx="2908572" cy="954107"/>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pour la </a:t>
            </a:r>
            <a:r>
              <a:rPr kumimoji="0" lang="en-GB" sz="2800" b="1" i="0" u="none" strike="noStrike" kern="1200" cap="none" spc="0" normalizeH="0" baseline="0" noProof="0" dirty="0" err="1">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planète</a:t>
            </a:r>
            <a:endPar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endParaRPr>
          </a:p>
        </p:txBody>
      </p:sp>
      <p:sp>
        <p:nvSpPr>
          <p:cNvPr id="2" name="Rectangle 1">
            <a:extLst>
              <a:ext uri="{FF2B5EF4-FFF2-40B4-BE49-F238E27FC236}">
                <a16:creationId xmlns:a16="http://schemas.microsoft.com/office/drawing/2014/main" id="{7111D69C-871C-4F76-B0C6-66C30628D011}"/>
              </a:ext>
            </a:extLst>
          </p:cNvPr>
          <p:cNvSpPr/>
          <p:nvPr/>
        </p:nvSpPr>
        <p:spPr>
          <a:xfrm>
            <a:off x="3604733" y="1916832"/>
            <a:ext cx="3864009" cy="100811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i="1" dirty="0">
                <a:solidFill>
                  <a:schemeClr val="bg1"/>
                </a:solidFill>
                <a:latin typeface="Segoe UI" panose="020B0502040204020203" pitchFamily="34" charset="0"/>
                <a:cs typeface="Times New Roman" panose="02020603050405020304" pitchFamily="18" charset="0"/>
              </a:rPr>
              <a:t>Exercer notre métier de manière éthique et responsable et avoir un impact positif sur nos territoires.</a:t>
            </a:r>
          </a:p>
        </p:txBody>
      </p:sp>
      <p:sp>
        <p:nvSpPr>
          <p:cNvPr id="18" name="ZoneTexte 17">
            <a:extLst>
              <a:ext uri="{FF2B5EF4-FFF2-40B4-BE49-F238E27FC236}">
                <a16:creationId xmlns:a16="http://schemas.microsoft.com/office/drawing/2014/main" id="{E9A16622-291C-4138-8E97-6642928E8D77}"/>
              </a:ext>
            </a:extLst>
          </p:cNvPr>
          <p:cNvSpPr txBox="1"/>
          <p:nvPr/>
        </p:nvSpPr>
        <p:spPr>
          <a:xfrm>
            <a:off x="3639127" y="1412253"/>
            <a:ext cx="3961420" cy="485318"/>
          </a:xfrm>
          <a:prstGeom prst="rect">
            <a:avLst/>
          </a:prstGeom>
          <a:solidFill>
            <a:schemeClr val="accent2"/>
          </a:solid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et la </a:t>
            </a:r>
            <a:r>
              <a:rPr kumimoji="0" lang="en-GB" sz="2800" b="1" i="0" u="none" strike="noStrike" kern="1200" cap="none" spc="0" normalizeH="0" baseline="0" noProof="0" dirty="0" err="1">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société</a:t>
            </a:r>
            <a:endPar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1CB95CD5-4B9A-422C-9A8A-3CB79BAEDD5C}"/>
              </a:ext>
            </a:extLst>
          </p:cNvPr>
          <p:cNvSpPr/>
          <p:nvPr/>
        </p:nvSpPr>
        <p:spPr>
          <a:xfrm>
            <a:off x="3603823" y="5112931"/>
            <a:ext cx="3890274" cy="12073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Faire grandir nos collaborateurs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futurs collaborateurs) dans un environnement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safe</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equal</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opportunities</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A6A60E6-DB63-B88D-486C-0932EF541A36}"/>
              </a:ext>
            </a:extLst>
          </p:cNvPr>
          <p:cNvSpPr/>
          <p:nvPr/>
        </p:nvSpPr>
        <p:spPr>
          <a:xfrm>
            <a:off x="7752184" y="1840633"/>
            <a:ext cx="4159920" cy="10843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defRPr/>
            </a:pPr>
            <a:r>
              <a:rPr kumimoji="0" lang="en-US" sz="1800" i="1" u="none" strike="noStrike" kern="1200" cap="none" spc="0" normalizeH="0" baseline="0" noProof="0" dirty="0" err="1">
                <a:ln>
                  <a:noFill/>
                </a:ln>
                <a:solidFill>
                  <a:prstClr val="white"/>
                </a:solidFill>
                <a:effectLst/>
                <a:uLnTx/>
                <a:uFillTx/>
                <a:latin typeface="Segoe UI"/>
                <a:ea typeface="+mn-ea"/>
                <a:cs typeface="+mn-cs"/>
              </a:rPr>
              <a:t>Garantir</a:t>
            </a:r>
            <a:r>
              <a:rPr kumimoji="0" lang="en-US" sz="1800" i="1" u="none" strike="noStrike" kern="1200" cap="none" spc="0" normalizeH="0" baseline="0" noProof="0" dirty="0">
                <a:ln>
                  <a:noFill/>
                </a:ln>
                <a:solidFill>
                  <a:prstClr val="white"/>
                </a:solidFill>
                <a:effectLst/>
                <a:uLnTx/>
                <a:uFillTx/>
                <a:latin typeface="Segoe UI"/>
                <a:ea typeface="+mn-ea"/>
                <a:cs typeface="+mn-cs"/>
              </a:rPr>
              <a:t> la satisfaction de </a:t>
            </a:r>
            <a:r>
              <a:rPr kumimoji="0" lang="en-US" sz="1800" i="1" u="none" strike="noStrike" kern="1200" cap="none" spc="0" normalizeH="0" baseline="0" noProof="0" dirty="0" err="1">
                <a:ln>
                  <a:noFill/>
                </a:ln>
                <a:solidFill>
                  <a:prstClr val="white"/>
                </a:solidFill>
                <a:effectLst/>
                <a:uLnTx/>
                <a:uFillTx/>
                <a:latin typeface="Segoe UI"/>
                <a:ea typeface="+mn-ea"/>
                <a:cs typeface="+mn-cs"/>
              </a:rPr>
              <a:t>nos</a:t>
            </a:r>
            <a:r>
              <a:rPr kumimoji="0" lang="en-US" sz="1800" i="1" u="none" strike="noStrike" kern="1200" cap="none" spc="0" normalizeH="0" baseline="0" noProof="0" dirty="0">
                <a:ln>
                  <a:noFill/>
                </a:ln>
                <a:solidFill>
                  <a:prstClr val="white"/>
                </a:solidFill>
                <a:effectLst/>
                <a:uLnTx/>
                <a:uFillTx/>
                <a:latin typeface="Segoe UI"/>
                <a:ea typeface="+mn-ea"/>
                <a:cs typeface="+mn-cs"/>
              </a:rPr>
              <a:t> clients, la </a:t>
            </a:r>
            <a:r>
              <a:rPr kumimoji="0" lang="en-US" sz="1800" i="1" u="none" strike="noStrike" kern="1200" cap="none" spc="0" normalizeH="0" baseline="0" noProof="0" dirty="0" err="1">
                <a:ln>
                  <a:noFill/>
                </a:ln>
                <a:solidFill>
                  <a:prstClr val="white"/>
                </a:solidFill>
                <a:effectLst/>
                <a:uLnTx/>
                <a:uFillTx/>
                <a:latin typeface="Segoe UI"/>
                <a:ea typeface="+mn-ea"/>
                <a:cs typeface="+mn-cs"/>
              </a:rPr>
              <a:t>sécurité</a:t>
            </a:r>
            <a:r>
              <a:rPr kumimoji="0" lang="en-US" sz="1800" i="1" u="none" strike="noStrike" kern="1200" cap="none" spc="0" normalizeH="0" baseline="0" noProof="0" dirty="0">
                <a:ln>
                  <a:noFill/>
                </a:ln>
                <a:solidFill>
                  <a:prstClr val="white"/>
                </a:solidFill>
                <a:effectLst/>
                <a:uLnTx/>
                <a:uFillTx/>
                <a:latin typeface="Segoe UI"/>
                <a:ea typeface="+mn-ea"/>
                <a:cs typeface="+mn-cs"/>
              </a:rPr>
              <a:t> de </a:t>
            </a:r>
            <a:r>
              <a:rPr kumimoji="0" lang="en-US" sz="1800" i="1" u="none" strike="noStrike" kern="1200" cap="none" spc="0" normalizeH="0" baseline="0" noProof="0" dirty="0" err="1">
                <a:ln>
                  <a:noFill/>
                </a:ln>
                <a:solidFill>
                  <a:prstClr val="white"/>
                </a:solidFill>
                <a:effectLst/>
                <a:uLnTx/>
                <a:uFillTx/>
                <a:latin typeface="Segoe UI"/>
                <a:ea typeface="+mn-ea"/>
                <a:cs typeface="+mn-cs"/>
              </a:rPr>
              <a:t>leur</a:t>
            </a:r>
            <a:r>
              <a:rPr kumimoji="0" lang="en-US" sz="1800" i="1" u="none" strike="noStrike" kern="1200" cap="none" spc="0" normalizeH="0" baseline="0" noProof="0" dirty="0">
                <a:ln>
                  <a:noFill/>
                </a:ln>
                <a:solidFill>
                  <a:prstClr val="white"/>
                </a:solidFill>
                <a:effectLst/>
                <a:uLnTx/>
                <a:uFillTx/>
                <a:latin typeface="Segoe UI"/>
                <a:ea typeface="+mn-ea"/>
                <a:cs typeface="+mn-cs"/>
              </a:rPr>
              <a:t> solution et </a:t>
            </a:r>
            <a:r>
              <a:rPr kumimoji="0" lang="en-US" sz="1800" i="1" u="none" strike="noStrike" kern="1200" cap="none" spc="0" normalizeH="0" baseline="0" noProof="0" dirty="0" err="1">
                <a:ln>
                  <a:noFill/>
                </a:ln>
                <a:solidFill>
                  <a:prstClr val="white"/>
                </a:solidFill>
                <a:effectLst/>
                <a:uLnTx/>
                <a:uFillTx/>
                <a:latin typeface="Segoe UI"/>
                <a:ea typeface="+mn-ea"/>
                <a:cs typeface="+mn-cs"/>
              </a:rPr>
              <a:t>accompagner</a:t>
            </a:r>
            <a:r>
              <a:rPr kumimoji="0" lang="en-US" sz="1800" i="1" u="none" strike="noStrike" kern="1200" cap="none" spc="0" normalizeH="0" baseline="0" noProof="0" dirty="0">
                <a:ln>
                  <a:noFill/>
                </a:ln>
                <a:solidFill>
                  <a:prstClr val="white"/>
                </a:solidFill>
                <a:effectLst/>
                <a:uLnTx/>
                <a:uFillTx/>
                <a:latin typeface="Segoe UI"/>
                <a:ea typeface="+mn-ea"/>
                <a:cs typeface="+mn-cs"/>
              </a:rPr>
              <a:t> </a:t>
            </a:r>
            <a:r>
              <a:rPr kumimoji="0" lang="en-US" sz="1800" i="1" u="none" strike="noStrike" kern="1200" cap="none" spc="0" normalizeH="0" baseline="0" noProof="0" dirty="0" err="1">
                <a:ln>
                  <a:noFill/>
                </a:ln>
                <a:solidFill>
                  <a:prstClr val="white"/>
                </a:solidFill>
                <a:effectLst/>
                <a:uLnTx/>
                <a:uFillTx/>
                <a:latin typeface="Segoe UI"/>
                <a:ea typeface="+mn-ea"/>
                <a:cs typeface="+mn-cs"/>
              </a:rPr>
              <a:t>leur</a:t>
            </a:r>
            <a:r>
              <a:rPr kumimoji="0" lang="en-US" sz="1800" i="1" u="none" strike="noStrike" kern="1200" cap="none" spc="0" normalizeH="0" baseline="0" noProof="0" dirty="0">
                <a:ln>
                  <a:noFill/>
                </a:ln>
                <a:solidFill>
                  <a:prstClr val="white"/>
                </a:solidFill>
                <a:effectLst/>
                <a:uLnTx/>
                <a:uFillTx/>
                <a:latin typeface="Segoe UI"/>
                <a:ea typeface="+mn-ea"/>
                <a:cs typeface="+mn-cs"/>
              </a:rPr>
              <a:t> propre démarche ESG. </a:t>
            </a:r>
            <a:endParaRPr kumimoji="0" lang="en-GB" sz="1800" i="1" u="none" strike="noStrike" kern="1200" cap="none" spc="0" normalizeH="0" baseline="0" noProof="0" dirty="0">
              <a:ln>
                <a:noFill/>
              </a:ln>
              <a:solidFill>
                <a:prstClr val="white"/>
              </a:solidFill>
              <a:effectLst/>
              <a:uLnTx/>
              <a:uFillTx/>
              <a:latin typeface="Segoe UI"/>
              <a:ea typeface="+mn-ea"/>
              <a:cs typeface="+mn-cs"/>
            </a:endParaRPr>
          </a:p>
        </p:txBody>
      </p:sp>
      <p:sp>
        <p:nvSpPr>
          <p:cNvPr id="10" name="ZoneTexte 9">
            <a:extLst>
              <a:ext uri="{FF2B5EF4-FFF2-40B4-BE49-F238E27FC236}">
                <a16:creationId xmlns:a16="http://schemas.microsoft.com/office/drawing/2014/main" id="{15D85A7B-ABB7-845E-95E5-62E17E5FAF5E}"/>
              </a:ext>
            </a:extLst>
          </p:cNvPr>
          <p:cNvSpPr txBox="1"/>
          <p:nvPr/>
        </p:nvSpPr>
        <p:spPr>
          <a:xfrm>
            <a:off x="7600547" y="1451182"/>
            <a:ext cx="4392488" cy="825690"/>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a:t>
            </a:r>
            <a:r>
              <a:rPr kumimoji="0" lang="en-US"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pour </a:t>
            </a:r>
            <a:r>
              <a:rPr kumimoji="0" lang="en-US" sz="2800" b="1" i="0" u="none" strike="noStrike" kern="1200" cap="none" spc="0" normalizeH="0" baseline="0" noProof="0" dirty="0" err="1">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ses</a:t>
            </a:r>
            <a:r>
              <a:rPr kumimoji="0" lang="en-US"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 clients</a:t>
            </a:r>
            <a:endPar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endParaRPr>
          </a:p>
        </p:txBody>
      </p:sp>
      <p:pic>
        <p:nvPicPr>
          <p:cNvPr id="19" name="Image 18">
            <a:extLst>
              <a:ext uri="{FF2B5EF4-FFF2-40B4-BE49-F238E27FC236}">
                <a16:creationId xmlns:a16="http://schemas.microsoft.com/office/drawing/2014/main" id="{E90309F3-2421-60CD-848C-51B18A08C61A}"/>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4934795" y="3077823"/>
            <a:ext cx="1476682" cy="1772905"/>
          </a:xfrm>
          <a:prstGeom prst="rect">
            <a:avLst/>
          </a:prstGeom>
        </p:spPr>
      </p:pic>
      <p:sp>
        <p:nvSpPr>
          <p:cNvPr id="23" name="ZoneTexte 22">
            <a:extLst>
              <a:ext uri="{FF2B5EF4-FFF2-40B4-BE49-F238E27FC236}">
                <a16:creationId xmlns:a16="http://schemas.microsoft.com/office/drawing/2014/main" id="{3B1C4A12-3228-AA1E-199B-ECCDF99E4332}"/>
              </a:ext>
            </a:extLst>
          </p:cNvPr>
          <p:cNvSpPr txBox="1"/>
          <p:nvPr/>
        </p:nvSpPr>
        <p:spPr>
          <a:xfrm>
            <a:off x="3325152" y="4583784"/>
            <a:ext cx="4392488" cy="441489"/>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C52">
                    <a:lumMod val="50000"/>
                    <a:lumOff val="50000"/>
                  </a:srgbClr>
                </a:solidFill>
                <a:latin typeface="Segoe UI" panose="020B0502040204020203" pitchFamily="34" charset="0"/>
                <a:cs typeface="Segoe UI" panose="020B0502040204020203" pitchFamily="34" charset="0"/>
              </a:rPr>
              <a:t>Cegid et </a:t>
            </a:r>
            <a:r>
              <a:rPr lang="en-GB" sz="2800" b="1" dirty="0" err="1">
                <a:solidFill>
                  <a:srgbClr val="002C52">
                    <a:lumMod val="50000"/>
                    <a:lumOff val="50000"/>
                  </a:srgbClr>
                </a:solidFill>
                <a:latin typeface="Segoe UI" panose="020B0502040204020203" pitchFamily="34" charset="0"/>
                <a:cs typeface="Segoe UI" panose="020B0502040204020203" pitchFamily="34" charset="0"/>
              </a:rPr>
              <a:t>l’Humain</a:t>
            </a:r>
            <a:endParaRPr kumimoji="0" lang="en-GB" sz="2800" b="1" i="0" u="none" strike="noStrike" kern="1200" cap="none" spc="0"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endParaRPr>
          </a:p>
        </p:txBody>
      </p:sp>
      <p:pic>
        <p:nvPicPr>
          <p:cNvPr id="24" name="Image 23">
            <a:extLst>
              <a:ext uri="{FF2B5EF4-FFF2-40B4-BE49-F238E27FC236}">
                <a16:creationId xmlns:a16="http://schemas.microsoft.com/office/drawing/2014/main" id="{F12343D2-79B1-4436-910D-9055B3650945}"/>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4971477" y="38007"/>
            <a:ext cx="1440000" cy="1440000"/>
          </a:xfrm>
          <a:prstGeom prst="rect">
            <a:avLst/>
          </a:prstGeom>
          <a:solidFill>
            <a:schemeClr val="accent2"/>
          </a:solidFill>
        </p:spPr>
      </p:pic>
      <p:sp>
        <p:nvSpPr>
          <p:cNvPr id="16" name="Rectangle 15">
            <a:extLst>
              <a:ext uri="{FF2B5EF4-FFF2-40B4-BE49-F238E27FC236}">
                <a16:creationId xmlns:a16="http://schemas.microsoft.com/office/drawing/2014/main" id="{7250479F-17CF-4D48-A3ED-018AFA5606A8}"/>
              </a:ext>
            </a:extLst>
          </p:cNvPr>
          <p:cNvSpPr/>
          <p:nvPr/>
        </p:nvSpPr>
        <p:spPr>
          <a:xfrm>
            <a:off x="8158715" y="5503647"/>
            <a:ext cx="3434333" cy="90424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i="1" dirty="0">
                <a:solidFill>
                  <a:schemeClr val="bg1"/>
                </a:solidFill>
                <a:latin typeface="Segoe UI" panose="020B0502040204020203" pitchFamily="34" charset="0"/>
                <a:cs typeface="Times New Roman" panose="02020603050405020304" pitchFamily="18" charset="0"/>
              </a:rPr>
              <a:t>Réduire notre impact environnemental et lutter contre les dérèglements climatiques.  </a:t>
            </a:r>
          </a:p>
        </p:txBody>
      </p:sp>
      <p:pic>
        <p:nvPicPr>
          <p:cNvPr id="4" name="Image 3">
            <a:extLst>
              <a:ext uri="{FF2B5EF4-FFF2-40B4-BE49-F238E27FC236}">
                <a16:creationId xmlns:a16="http://schemas.microsoft.com/office/drawing/2014/main" id="{CA3A265C-2FE1-642C-219E-37F5F062D640}"/>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9494987" y="-129504"/>
            <a:ext cx="1439999" cy="1606651"/>
          </a:xfrm>
          <a:prstGeom prst="rect">
            <a:avLst/>
          </a:prstGeom>
          <a:ln>
            <a:noFill/>
          </a:ln>
        </p:spPr>
      </p:pic>
      <p:pic>
        <p:nvPicPr>
          <p:cNvPr id="3" name="Image 2" descr="Une image contenant jouet&#10;&#10;Description générée automatiquement">
            <a:extLst>
              <a:ext uri="{FF2B5EF4-FFF2-40B4-BE49-F238E27FC236}">
                <a16:creationId xmlns:a16="http://schemas.microsoft.com/office/drawing/2014/main" id="{8A8DE126-869F-4916-96FF-EF5AF02791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1475" t="34335" b="35734"/>
          <a:stretch/>
        </p:blipFill>
        <p:spPr>
          <a:xfrm>
            <a:off x="0" y="3202226"/>
            <a:ext cx="6752462" cy="3655774"/>
          </a:xfrm>
          <a:prstGeom prst="rect">
            <a:avLst/>
          </a:prstGeom>
        </p:spPr>
      </p:pic>
    </p:spTree>
    <p:extLst>
      <p:ext uri="{BB962C8B-B14F-4D97-AF65-F5344CB8AC3E}">
        <p14:creationId xmlns:p14="http://schemas.microsoft.com/office/powerpoint/2010/main" val="428247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259597" y="620688"/>
            <a:ext cx="5274970" cy="7021409"/>
          </a:xfrm>
          <a:prstGeom prst="rect">
            <a:avLst/>
          </a:prstGeom>
        </p:spPr>
        <p:txBody>
          <a:bodyPr wrap="square" lIns="91440" tIns="45720" rIns="91440" bIns="45720" anchor="t">
            <a:spAutoFit/>
          </a:bodyPr>
          <a:lstStyle/>
          <a:p>
            <a:pPr lvl="0">
              <a:spcBef>
                <a:spcPts val="600"/>
              </a:spcBef>
            </a:pPr>
            <a:r>
              <a:rPr lang="en-US" b="1" dirty="0" err="1">
                <a:solidFill>
                  <a:schemeClr val="bg1"/>
                </a:solidFill>
                <a:latin typeface="+mj-lt"/>
                <a:cs typeface="Times New Roman"/>
              </a:rPr>
              <a:t>Ethique</a:t>
            </a:r>
            <a:r>
              <a:rPr lang="en-US" b="1" dirty="0">
                <a:solidFill>
                  <a:schemeClr val="bg1"/>
                </a:solidFill>
                <a:latin typeface="+mj-lt"/>
                <a:cs typeface="Times New Roman"/>
              </a:rPr>
              <a:t> des affaires</a:t>
            </a:r>
            <a:endParaRPr lang="fr-FR" dirty="0">
              <a:solidFill>
                <a:schemeClr val="bg1"/>
              </a:solidFill>
            </a:endParaRPr>
          </a:p>
          <a:p>
            <a:pPr marL="285750" lvl="0" indent="-285750">
              <a:lnSpc>
                <a:spcPct val="107000"/>
              </a:lnSpc>
              <a:buFont typeface="Arial" panose="020B0604020202020204" pitchFamily="34" charset="0"/>
              <a:buChar char="•"/>
            </a:pPr>
            <a:r>
              <a:rPr lang="en-US" dirty="0">
                <a:solidFill>
                  <a:schemeClr val="bg1"/>
                </a:solidFill>
                <a:latin typeface="+mj-lt"/>
                <a:cs typeface="Times New Roman"/>
              </a:rPr>
              <a:t>Identification des </a:t>
            </a:r>
            <a:r>
              <a:rPr lang="en-US" dirty="0" err="1">
                <a:solidFill>
                  <a:schemeClr val="bg1"/>
                </a:solidFill>
                <a:latin typeface="+mj-lt"/>
                <a:cs typeface="Times New Roman"/>
              </a:rPr>
              <a:t>risques</a:t>
            </a:r>
            <a:r>
              <a:rPr lang="en-US" dirty="0">
                <a:solidFill>
                  <a:schemeClr val="bg1"/>
                </a:solidFill>
                <a:latin typeface="+mj-lt"/>
                <a:cs typeface="Times New Roman"/>
              </a:rPr>
              <a:t> de corruption.</a:t>
            </a:r>
          </a:p>
          <a:p>
            <a:pPr marL="285750" indent="-285750">
              <a:lnSpc>
                <a:spcPct val="107000"/>
              </a:lnSpc>
              <a:buFont typeface="Arial" panose="020B0604020202020204" pitchFamily="34" charset="0"/>
              <a:buChar char="•"/>
            </a:pPr>
            <a:r>
              <a:rPr lang="en-US" dirty="0">
                <a:solidFill>
                  <a:schemeClr val="bg1"/>
                </a:solidFill>
                <a:latin typeface="+mj-lt"/>
                <a:cs typeface="Times New Roman"/>
              </a:rPr>
              <a:t>Formation pour les </a:t>
            </a:r>
            <a:r>
              <a:rPr lang="en-US" dirty="0" err="1">
                <a:solidFill>
                  <a:schemeClr val="bg1"/>
                </a:solidFill>
                <a:latin typeface="+mj-lt"/>
                <a:cs typeface="Times New Roman"/>
              </a:rPr>
              <a:t>collaborateurs</a:t>
            </a:r>
            <a:r>
              <a:rPr lang="en-US" dirty="0">
                <a:solidFill>
                  <a:schemeClr val="bg1"/>
                </a:solidFill>
                <a:latin typeface="+mj-lt"/>
                <a:cs typeface="Times New Roman"/>
              </a:rPr>
              <a:t> exposés à </a:t>
            </a:r>
            <a:r>
              <a:rPr lang="en-US" dirty="0" err="1">
                <a:solidFill>
                  <a:schemeClr val="bg1"/>
                </a:solidFill>
                <a:latin typeface="+mj-lt"/>
                <a:cs typeface="Times New Roman"/>
              </a:rPr>
              <a:t>ces</a:t>
            </a:r>
            <a:r>
              <a:rPr lang="en-US" dirty="0">
                <a:solidFill>
                  <a:schemeClr val="bg1"/>
                </a:solidFill>
                <a:latin typeface="+mj-lt"/>
                <a:cs typeface="Times New Roman"/>
              </a:rPr>
              <a:t> </a:t>
            </a:r>
            <a:r>
              <a:rPr lang="en-US" dirty="0" err="1">
                <a:solidFill>
                  <a:schemeClr val="bg1"/>
                </a:solidFill>
                <a:latin typeface="+mj-lt"/>
                <a:cs typeface="Times New Roman"/>
              </a:rPr>
              <a:t>risques</a:t>
            </a:r>
            <a:r>
              <a:rPr lang="en-US" dirty="0">
                <a:solidFill>
                  <a:schemeClr val="bg1"/>
                </a:solidFill>
                <a:latin typeface="+mj-lt"/>
                <a:cs typeface="Times New Roman"/>
              </a:rPr>
              <a:t> </a:t>
            </a:r>
            <a:r>
              <a:rPr lang="en-US" dirty="0" err="1">
                <a:solidFill>
                  <a:schemeClr val="bg1"/>
                </a:solidFill>
                <a:latin typeface="+mj-lt"/>
                <a:cs typeface="Times New Roman"/>
              </a:rPr>
              <a:t>sensibles</a:t>
            </a:r>
            <a:r>
              <a:rPr lang="en-US" dirty="0">
                <a:solidFill>
                  <a:schemeClr val="bg1"/>
                </a:solidFill>
                <a:latin typeface="+mj-lt"/>
                <a:cs typeface="Times New Roman"/>
              </a:rPr>
              <a:t>.</a:t>
            </a:r>
          </a:p>
          <a:p>
            <a:pPr marL="285750" lvl="0" indent="-285750">
              <a:lnSpc>
                <a:spcPct val="107000"/>
              </a:lnSpc>
              <a:buFont typeface="Arial" panose="020B0604020202020204" pitchFamily="34" charset="0"/>
              <a:buChar char="•"/>
            </a:pPr>
            <a:r>
              <a:rPr lang="en-US" dirty="0" err="1">
                <a:solidFill>
                  <a:schemeClr val="bg1"/>
                </a:solidFill>
                <a:latin typeface="+mj-lt"/>
                <a:cs typeface="Times New Roman"/>
              </a:rPr>
              <a:t>Renforcement</a:t>
            </a:r>
            <a:r>
              <a:rPr lang="en-US" dirty="0">
                <a:solidFill>
                  <a:schemeClr val="bg1"/>
                </a:solidFill>
                <a:latin typeface="+mj-lt"/>
                <a:cs typeface="Times New Roman"/>
              </a:rPr>
              <a:t> du </a:t>
            </a:r>
            <a:r>
              <a:rPr lang="en-US" dirty="0" err="1">
                <a:solidFill>
                  <a:schemeClr val="bg1"/>
                </a:solidFill>
                <a:latin typeface="+mj-lt"/>
                <a:cs typeface="Times New Roman"/>
              </a:rPr>
              <a:t>système</a:t>
            </a:r>
            <a:r>
              <a:rPr lang="en-US" dirty="0">
                <a:solidFill>
                  <a:schemeClr val="bg1"/>
                </a:solidFill>
                <a:latin typeface="+mj-lt"/>
                <a:cs typeface="Times New Roman"/>
              </a:rPr>
              <a:t> de </a:t>
            </a:r>
            <a:r>
              <a:rPr lang="en-US" dirty="0" err="1">
                <a:solidFill>
                  <a:schemeClr val="bg1"/>
                </a:solidFill>
                <a:latin typeface="+mj-lt"/>
                <a:cs typeface="Times New Roman"/>
              </a:rPr>
              <a:t>lanceur</a:t>
            </a:r>
            <a:r>
              <a:rPr lang="en-US" dirty="0">
                <a:solidFill>
                  <a:schemeClr val="bg1"/>
                </a:solidFill>
                <a:latin typeface="+mj-lt"/>
                <a:cs typeface="Times New Roman"/>
              </a:rPr>
              <a:t> </a:t>
            </a:r>
            <a:r>
              <a:rPr lang="en-US" dirty="0" err="1">
                <a:solidFill>
                  <a:schemeClr val="bg1"/>
                </a:solidFill>
                <a:latin typeface="+mj-lt"/>
                <a:cs typeface="Times New Roman"/>
              </a:rPr>
              <a:t>d'alertes</a:t>
            </a:r>
            <a:r>
              <a:rPr lang="en-US" dirty="0">
                <a:solidFill>
                  <a:schemeClr val="bg1"/>
                </a:solidFill>
                <a:latin typeface="+mj-lt"/>
                <a:cs typeface="Times New Roman"/>
              </a:rPr>
              <a:t>. </a:t>
            </a:r>
            <a:endParaRPr lang="en-US" b="1" dirty="0">
              <a:solidFill>
                <a:schemeClr val="bg1"/>
              </a:solidFill>
              <a:latin typeface="+mj-lt"/>
              <a:cs typeface="Times New Roman" panose="02020603050405020304" pitchFamily="18" charset="0"/>
            </a:endParaRPr>
          </a:p>
          <a:p>
            <a:pPr>
              <a:lnSpc>
                <a:spcPct val="107000"/>
              </a:lnSpc>
              <a:spcBef>
                <a:spcPts val="600"/>
              </a:spcBef>
            </a:pPr>
            <a:endParaRPr lang="en-US" sz="1400" b="1" dirty="0">
              <a:solidFill>
                <a:schemeClr val="bg1"/>
              </a:solidFill>
              <a:latin typeface="+mj-lt"/>
              <a:cs typeface="Times New Roman"/>
            </a:endParaRPr>
          </a:p>
          <a:p>
            <a:pPr>
              <a:lnSpc>
                <a:spcPct val="107000"/>
              </a:lnSpc>
              <a:spcBef>
                <a:spcPts val="600"/>
              </a:spcBef>
            </a:pPr>
            <a:r>
              <a:rPr lang="en-US" b="1" dirty="0">
                <a:solidFill>
                  <a:schemeClr val="bg1"/>
                </a:solidFill>
                <a:latin typeface="+mj-lt"/>
                <a:cs typeface="Times New Roman"/>
              </a:rPr>
              <a:t>Protection des </a:t>
            </a:r>
            <a:r>
              <a:rPr lang="en-US" b="1" dirty="0" err="1">
                <a:solidFill>
                  <a:schemeClr val="bg1"/>
                </a:solidFill>
                <a:latin typeface="+mj-lt"/>
                <a:cs typeface="Times New Roman"/>
              </a:rPr>
              <a:t>données</a:t>
            </a:r>
            <a:r>
              <a:rPr lang="en-US" b="1" dirty="0">
                <a:solidFill>
                  <a:schemeClr val="bg1"/>
                </a:solidFill>
                <a:latin typeface="+mj-lt"/>
                <a:cs typeface="Times New Roman"/>
              </a:rPr>
              <a:t> </a:t>
            </a:r>
            <a:r>
              <a:rPr lang="en-US" b="1" dirty="0" err="1">
                <a:solidFill>
                  <a:schemeClr val="bg1"/>
                </a:solidFill>
                <a:latin typeface="+mj-lt"/>
                <a:cs typeface="Times New Roman"/>
              </a:rPr>
              <a:t>personnelles</a:t>
            </a:r>
            <a:r>
              <a:rPr lang="en-US" b="1" dirty="0">
                <a:solidFill>
                  <a:schemeClr val="bg1"/>
                </a:solidFill>
                <a:latin typeface="+mj-lt"/>
                <a:cs typeface="Times New Roman"/>
              </a:rPr>
              <a:t> </a:t>
            </a:r>
            <a:endParaRPr lang="en-US" b="1" dirty="0">
              <a:solidFill>
                <a:schemeClr val="bg1"/>
              </a:solidFill>
              <a:latin typeface="+mj-lt"/>
              <a:cs typeface="Times New Roman" panose="02020603050405020304" pitchFamily="18" charset="0"/>
            </a:endParaRPr>
          </a:p>
          <a:p>
            <a:pPr marL="285750" lvl="0" indent="-285750">
              <a:lnSpc>
                <a:spcPct val="107000"/>
              </a:lnSpc>
              <a:buFont typeface="Arial" panose="020B0604020202020204" pitchFamily="34" charset="0"/>
              <a:buChar char="•"/>
            </a:pPr>
            <a:r>
              <a:rPr lang="en-US" dirty="0">
                <a:solidFill>
                  <a:schemeClr val="bg1"/>
                </a:solidFill>
                <a:latin typeface="+mj-lt"/>
                <a:cs typeface="Times New Roman"/>
              </a:rPr>
              <a:t>Formation des </a:t>
            </a:r>
            <a:r>
              <a:rPr lang="en-US" dirty="0" err="1">
                <a:solidFill>
                  <a:schemeClr val="bg1"/>
                </a:solidFill>
                <a:latin typeface="+mj-lt"/>
                <a:cs typeface="Times New Roman"/>
              </a:rPr>
              <a:t>salariés</a:t>
            </a:r>
            <a:r>
              <a:rPr lang="en-US" dirty="0">
                <a:solidFill>
                  <a:schemeClr val="bg1"/>
                </a:solidFill>
                <a:latin typeface="+mj-lt"/>
                <a:cs typeface="Times New Roman"/>
              </a:rPr>
              <a:t> : 85% de participation.</a:t>
            </a:r>
          </a:p>
          <a:p>
            <a:pPr marL="285750" indent="-285750">
              <a:lnSpc>
                <a:spcPct val="107000"/>
              </a:lnSpc>
              <a:buFont typeface="Arial" panose="020B0604020202020204" pitchFamily="34" charset="0"/>
              <a:buChar char="•"/>
            </a:pPr>
            <a:r>
              <a:rPr lang="en-US" dirty="0">
                <a:solidFill>
                  <a:schemeClr val="bg1"/>
                </a:solidFill>
                <a:latin typeface="+mj-lt"/>
                <a:cs typeface="Times New Roman"/>
              </a:rPr>
              <a:t>Protection des </a:t>
            </a:r>
            <a:r>
              <a:rPr lang="en-US" dirty="0" err="1">
                <a:solidFill>
                  <a:schemeClr val="bg1"/>
                </a:solidFill>
                <a:latin typeface="+mj-lt"/>
                <a:cs typeface="Times New Roman"/>
              </a:rPr>
              <a:t>données</a:t>
            </a:r>
            <a:r>
              <a:rPr lang="en-US" dirty="0">
                <a:solidFill>
                  <a:schemeClr val="bg1"/>
                </a:solidFill>
                <a:latin typeface="+mj-lt"/>
                <a:cs typeface="Times New Roman"/>
              </a:rPr>
              <a:t> </a:t>
            </a:r>
            <a:r>
              <a:rPr lang="en-US" dirty="0" err="1">
                <a:solidFill>
                  <a:schemeClr val="bg1"/>
                </a:solidFill>
                <a:latin typeface="+mj-lt"/>
                <a:cs typeface="Times New Roman"/>
              </a:rPr>
              <a:t>personnelles</a:t>
            </a:r>
            <a:r>
              <a:rPr lang="en-US" dirty="0">
                <a:solidFill>
                  <a:schemeClr val="bg1"/>
                </a:solidFill>
                <a:latin typeface="+mj-lt"/>
                <a:cs typeface="Times New Roman"/>
              </a:rPr>
              <a:t> </a:t>
            </a:r>
            <a:r>
              <a:rPr lang="en-US" dirty="0" err="1">
                <a:solidFill>
                  <a:schemeClr val="bg1"/>
                </a:solidFill>
                <a:latin typeface="+mj-lt"/>
                <a:cs typeface="Times New Roman"/>
              </a:rPr>
              <a:t>dès</a:t>
            </a:r>
            <a:r>
              <a:rPr lang="en-US" dirty="0">
                <a:solidFill>
                  <a:schemeClr val="bg1"/>
                </a:solidFill>
                <a:latin typeface="+mj-lt"/>
                <a:cs typeface="Times New Roman"/>
              </a:rPr>
              <a:t> la conception (RGPD).</a:t>
            </a:r>
          </a:p>
          <a:p>
            <a:pPr>
              <a:lnSpc>
                <a:spcPct val="107000"/>
              </a:lnSpc>
              <a:buFont typeface="Arial" panose="020B0604020202020204" pitchFamily="34" charset="0"/>
            </a:pPr>
            <a:endParaRPr lang="en-US" sz="1400" dirty="0">
              <a:solidFill>
                <a:schemeClr val="bg1"/>
              </a:solidFill>
              <a:latin typeface="+mj-lt"/>
              <a:cs typeface="Times New Roman"/>
            </a:endParaRPr>
          </a:p>
          <a:p>
            <a:pPr>
              <a:lnSpc>
                <a:spcPct val="107000"/>
              </a:lnSpc>
            </a:pPr>
            <a:r>
              <a:rPr lang="en-US" b="1" dirty="0">
                <a:solidFill>
                  <a:schemeClr val="bg1"/>
                </a:solidFill>
                <a:latin typeface="+mj-lt"/>
                <a:cs typeface="Segoe UI"/>
              </a:rPr>
              <a:t>Achats </a:t>
            </a:r>
            <a:r>
              <a:rPr lang="en-US" b="1" dirty="0" err="1">
                <a:solidFill>
                  <a:schemeClr val="bg1"/>
                </a:solidFill>
                <a:latin typeface="+mj-lt"/>
                <a:cs typeface="Segoe UI"/>
              </a:rPr>
              <a:t>responsables</a:t>
            </a:r>
            <a:endParaRPr lang="en-US" dirty="0">
              <a:solidFill>
                <a:schemeClr val="bg1"/>
              </a:solidFill>
              <a:latin typeface="+mj-lt"/>
              <a:cs typeface="Segoe UI"/>
            </a:endParaRPr>
          </a:p>
          <a:p>
            <a:pPr marL="285750" indent="-285750">
              <a:lnSpc>
                <a:spcPct val="107000"/>
              </a:lnSpc>
              <a:buFont typeface="Arial,Sans-Serif"/>
              <a:buChar char="•"/>
            </a:pPr>
            <a:r>
              <a:rPr lang="en-US" dirty="0" err="1">
                <a:solidFill>
                  <a:schemeClr val="bg1"/>
                </a:solidFill>
                <a:latin typeface="+mj-lt"/>
                <a:cs typeface="Segoe UI"/>
              </a:rPr>
              <a:t>Charte</a:t>
            </a:r>
            <a:r>
              <a:rPr lang="en-US" dirty="0">
                <a:solidFill>
                  <a:schemeClr val="bg1"/>
                </a:solidFill>
                <a:latin typeface="+mj-lt"/>
                <a:cs typeface="Segoe UI"/>
              </a:rPr>
              <a:t> achats </a:t>
            </a:r>
            <a:r>
              <a:rPr lang="en-US" dirty="0" err="1">
                <a:solidFill>
                  <a:schemeClr val="bg1"/>
                </a:solidFill>
                <a:latin typeface="+mj-lt"/>
                <a:cs typeface="Segoe UI"/>
              </a:rPr>
              <a:t>signée</a:t>
            </a:r>
            <a:r>
              <a:rPr lang="en-US" dirty="0">
                <a:solidFill>
                  <a:schemeClr val="bg1"/>
                </a:solidFill>
                <a:latin typeface="+mj-lt"/>
                <a:cs typeface="Segoe UI"/>
              </a:rPr>
              <a:t> par les 137 </a:t>
            </a:r>
            <a:r>
              <a:rPr lang="en-US" dirty="0" err="1">
                <a:solidFill>
                  <a:schemeClr val="bg1"/>
                </a:solidFill>
                <a:latin typeface="+mj-lt"/>
                <a:cs typeface="Segoe UI"/>
              </a:rPr>
              <a:t>fournisseurs</a:t>
            </a:r>
            <a:r>
              <a:rPr lang="en-US" dirty="0">
                <a:solidFill>
                  <a:schemeClr val="bg1"/>
                </a:solidFill>
                <a:latin typeface="+mj-lt"/>
                <a:cs typeface="Segoe UI"/>
              </a:rPr>
              <a:t> les plus </a:t>
            </a:r>
            <a:r>
              <a:rPr lang="en-US" dirty="0" err="1">
                <a:solidFill>
                  <a:schemeClr val="bg1"/>
                </a:solidFill>
                <a:latin typeface="+mj-lt"/>
                <a:cs typeface="Segoe UI"/>
              </a:rPr>
              <a:t>importants</a:t>
            </a:r>
            <a:r>
              <a:rPr lang="en-US" dirty="0">
                <a:solidFill>
                  <a:schemeClr val="bg1"/>
                </a:solidFill>
                <a:latin typeface="+mj-lt"/>
                <a:cs typeface="Segoe UI"/>
              </a:rPr>
              <a:t>.</a:t>
            </a:r>
          </a:p>
          <a:p>
            <a:pPr marL="285750" indent="-285750">
              <a:lnSpc>
                <a:spcPct val="107000"/>
              </a:lnSpc>
              <a:buFont typeface="Arial,Sans-Serif"/>
              <a:buChar char="•"/>
            </a:pPr>
            <a:r>
              <a:rPr lang="en-US" dirty="0" err="1">
                <a:solidFill>
                  <a:schemeClr val="bg1"/>
                </a:solidFill>
                <a:latin typeface="+mj-lt"/>
                <a:cs typeface="Segoe UI"/>
              </a:rPr>
              <a:t>Réemploi</a:t>
            </a:r>
            <a:r>
              <a:rPr lang="en-US" dirty="0">
                <a:solidFill>
                  <a:schemeClr val="bg1"/>
                </a:solidFill>
                <a:latin typeface="+mj-lt"/>
                <a:cs typeface="Segoe UI"/>
              </a:rPr>
              <a:t> des </a:t>
            </a:r>
            <a:r>
              <a:rPr lang="en-US" dirty="0" err="1">
                <a:solidFill>
                  <a:schemeClr val="bg1"/>
                </a:solidFill>
                <a:latin typeface="+mj-lt"/>
                <a:cs typeface="Segoe UI"/>
              </a:rPr>
              <a:t>mobiliers</a:t>
            </a:r>
            <a:r>
              <a:rPr lang="en-US" dirty="0">
                <a:solidFill>
                  <a:schemeClr val="bg1"/>
                </a:solidFill>
                <a:latin typeface="+mj-lt"/>
                <a:cs typeface="Segoe UI"/>
              </a:rPr>
              <a:t>.</a:t>
            </a:r>
          </a:p>
          <a:p>
            <a:pPr marL="285750" indent="-285750">
              <a:lnSpc>
                <a:spcPct val="107000"/>
              </a:lnSpc>
              <a:buFont typeface="Arial,Sans-Serif"/>
              <a:buChar char="•"/>
            </a:pPr>
            <a:r>
              <a:rPr lang="en-US" dirty="0" err="1">
                <a:solidFill>
                  <a:schemeClr val="bg1"/>
                </a:solidFill>
                <a:latin typeface="+mj-lt"/>
                <a:cs typeface="Segoe UI"/>
              </a:rPr>
              <a:t>Norme</a:t>
            </a:r>
            <a:r>
              <a:rPr lang="en-US" dirty="0">
                <a:solidFill>
                  <a:schemeClr val="bg1"/>
                </a:solidFill>
                <a:latin typeface="+mj-lt"/>
                <a:cs typeface="Segoe UI"/>
              </a:rPr>
              <a:t> W.E.L.L. et </a:t>
            </a:r>
            <a:r>
              <a:rPr lang="en-US" dirty="0" err="1">
                <a:solidFill>
                  <a:schemeClr val="bg1"/>
                </a:solidFill>
                <a:latin typeface="+mj-lt"/>
                <a:cs typeface="Segoe UI"/>
              </a:rPr>
              <a:t>bornes</a:t>
            </a:r>
            <a:r>
              <a:rPr lang="en-US" dirty="0">
                <a:solidFill>
                  <a:schemeClr val="bg1"/>
                </a:solidFill>
                <a:latin typeface="+mj-lt"/>
                <a:cs typeface="Segoe UI"/>
              </a:rPr>
              <a:t> de charge sur </a:t>
            </a:r>
            <a:r>
              <a:rPr lang="en-US" dirty="0" err="1">
                <a:solidFill>
                  <a:schemeClr val="bg1"/>
                </a:solidFill>
                <a:latin typeface="+mj-lt"/>
                <a:cs typeface="Segoe UI"/>
              </a:rPr>
              <a:t>nos</a:t>
            </a:r>
            <a:r>
              <a:rPr lang="en-US" dirty="0">
                <a:solidFill>
                  <a:schemeClr val="bg1"/>
                </a:solidFill>
                <a:latin typeface="+mj-lt"/>
                <a:cs typeface="Segoe UI"/>
              </a:rPr>
              <a:t> 3 sites </a:t>
            </a:r>
            <a:r>
              <a:rPr lang="en-US" dirty="0" err="1">
                <a:solidFill>
                  <a:schemeClr val="bg1"/>
                </a:solidFill>
                <a:latin typeface="+mj-lt"/>
                <a:cs typeface="Segoe UI"/>
              </a:rPr>
              <a:t>principaux</a:t>
            </a:r>
            <a:r>
              <a:rPr lang="en-US" dirty="0">
                <a:solidFill>
                  <a:schemeClr val="bg1"/>
                </a:solidFill>
                <a:latin typeface="+mj-lt"/>
                <a:cs typeface="Segoe UI"/>
              </a:rPr>
              <a:t>.</a:t>
            </a:r>
          </a:p>
          <a:p>
            <a:pPr marL="285750" indent="-285750">
              <a:lnSpc>
                <a:spcPct val="107000"/>
              </a:lnSpc>
              <a:buFont typeface="Arial,Sans-Serif"/>
              <a:buChar char="•"/>
            </a:pPr>
            <a:r>
              <a:rPr lang="en-US" dirty="0">
                <a:solidFill>
                  <a:schemeClr val="bg1"/>
                </a:solidFill>
                <a:latin typeface="+mj-lt"/>
                <a:cs typeface="Segoe UI"/>
              </a:rPr>
              <a:t>100% des </a:t>
            </a:r>
            <a:r>
              <a:rPr lang="en-US" dirty="0" err="1">
                <a:solidFill>
                  <a:schemeClr val="bg1"/>
                </a:solidFill>
                <a:latin typeface="+mj-lt"/>
                <a:cs typeface="Segoe UI"/>
              </a:rPr>
              <a:t>collaborateurs</a:t>
            </a:r>
            <a:r>
              <a:rPr lang="en-US" dirty="0">
                <a:solidFill>
                  <a:schemeClr val="bg1"/>
                </a:solidFill>
                <a:latin typeface="+mj-lt"/>
                <a:cs typeface="Segoe UI"/>
              </a:rPr>
              <a:t> du service </a:t>
            </a:r>
            <a:r>
              <a:rPr lang="en-US" dirty="0" err="1">
                <a:solidFill>
                  <a:schemeClr val="bg1"/>
                </a:solidFill>
                <a:latin typeface="+mj-lt"/>
                <a:cs typeface="Segoe UI"/>
              </a:rPr>
              <a:t>achat</a:t>
            </a:r>
            <a:r>
              <a:rPr lang="en-US" dirty="0">
                <a:solidFill>
                  <a:schemeClr val="bg1"/>
                </a:solidFill>
                <a:latin typeface="+mj-lt"/>
                <a:cs typeface="Segoe UI"/>
              </a:rPr>
              <a:t> </a:t>
            </a:r>
            <a:r>
              <a:rPr lang="en-US" dirty="0" err="1">
                <a:solidFill>
                  <a:schemeClr val="bg1"/>
                </a:solidFill>
                <a:latin typeface="+mj-lt"/>
                <a:cs typeface="Segoe UI"/>
              </a:rPr>
              <a:t>sensibilisés</a:t>
            </a:r>
            <a:r>
              <a:rPr lang="en-US" dirty="0">
                <a:solidFill>
                  <a:schemeClr val="bg1"/>
                </a:solidFill>
                <a:latin typeface="+mj-lt"/>
                <a:cs typeface="Segoe UI"/>
              </a:rPr>
              <a:t> au Numérique </a:t>
            </a:r>
            <a:r>
              <a:rPr lang="en-US" dirty="0" err="1">
                <a:solidFill>
                  <a:schemeClr val="bg1"/>
                </a:solidFill>
                <a:latin typeface="+mj-lt"/>
                <a:cs typeface="Segoe UI"/>
              </a:rPr>
              <a:t>Responsable</a:t>
            </a:r>
            <a:r>
              <a:rPr lang="en-US" dirty="0">
                <a:solidFill>
                  <a:schemeClr val="bg1"/>
                </a:solidFill>
                <a:latin typeface="+mj-lt"/>
                <a:cs typeface="Segoe UI"/>
              </a:rPr>
              <a:t> (Fresque du Numérique).</a:t>
            </a:r>
          </a:p>
          <a:p>
            <a:pPr marL="285750" indent="-285750">
              <a:lnSpc>
                <a:spcPct val="107000"/>
              </a:lnSpc>
              <a:buFont typeface="Arial,Sans-Serif"/>
              <a:buChar char="•"/>
            </a:pPr>
            <a:endParaRPr lang="en-US" dirty="0">
              <a:solidFill>
                <a:schemeClr val="bg1"/>
              </a:solidFill>
              <a:latin typeface="+mj-lt"/>
              <a:cs typeface="Segoe UI"/>
            </a:endParaRPr>
          </a:p>
          <a:p>
            <a:pPr marL="285750" indent="-285750">
              <a:lnSpc>
                <a:spcPct val="107000"/>
              </a:lnSpc>
              <a:buFont typeface="Arial,Sans-Serif"/>
              <a:buChar char="•"/>
            </a:pPr>
            <a:endParaRPr lang="en-US" dirty="0">
              <a:solidFill>
                <a:schemeClr val="bg1"/>
              </a:solidFill>
              <a:latin typeface="+mj-lt"/>
              <a:cs typeface="Segoe UI"/>
            </a:endParaRPr>
          </a:p>
          <a:p>
            <a:pPr>
              <a:lnSpc>
                <a:spcPct val="107000"/>
              </a:lnSpc>
            </a:pPr>
            <a:endParaRPr lang="en-US" dirty="0">
              <a:solidFill>
                <a:schemeClr val="bg1"/>
              </a:solidFill>
              <a:latin typeface="+mj-lt"/>
              <a:cs typeface="Times New Roman" panose="02020603050405020304" pitchFamily="18" charset="0"/>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58342" y="-1128634"/>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735519" y="846772"/>
            <a:ext cx="1524078"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365685" y="846772"/>
            <a:ext cx="414344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a:ln>
                  <a:noFill/>
                </a:ln>
                <a:solidFill>
                  <a:prstClr val="white"/>
                </a:solidFill>
                <a:effectLst/>
                <a:uLnTx/>
                <a:uFillTx/>
                <a:latin typeface="Segoe UI"/>
                <a:ea typeface="+mn-ea"/>
                <a:cs typeface="+mn-cs"/>
              </a:rPr>
              <a:t>Cegid dans la société</a:t>
            </a:r>
          </a:p>
        </p:txBody>
      </p:sp>
      <p:cxnSp>
        <p:nvCxnSpPr>
          <p:cNvPr id="12" name="Connecteur droit 11">
            <a:extLst>
              <a:ext uri="{FF2B5EF4-FFF2-40B4-BE49-F238E27FC236}">
                <a16:creationId xmlns:a16="http://schemas.microsoft.com/office/drawing/2014/main" id="{B2D76FF4-6FB8-453C-930E-722C35A08B6D}"/>
              </a:ext>
            </a:extLst>
          </p:cNvPr>
          <p:cNvCxnSpPr>
            <a:cxnSpLocks/>
          </p:cNvCxnSpPr>
          <p:nvPr/>
        </p:nvCxnSpPr>
        <p:spPr>
          <a:xfrm>
            <a:off x="5213611" y="2636912"/>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1C69CB5-9008-40A8-AAC5-9A32366A39BF}"/>
              </a:ext>
            </a:extLst>
          </p:cNvPr>
          <p:cNvCxnSpPr>
            <a:cxnSpLocks/>
          </p:cNvCxnSpPr>
          <p:nvPr/>
        </p:nvCxnSpPr>
        <p:spPr>
          <a:xfrm>
            <a:off x="5227665" y="4005064"/>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8B6428E7-1CA0-87D0-2C4C-2097D65CEB41}"/>
              </a:ext>
            </a:extLst>
          </p:cNvPr>
          <p:cNvGrpSpPr/>
          <p:nvPr/>
        </p:nvGrpSpPr>
        <p:grpSpPr>
          <a:xfrm>
            <a:off x="1204216" y="3016508"/>
            <a:ext cx="2508541" cy="2558982"/>
            <a:chOff x="1174137" y="1903588"/>
            <a:chExt cx="2538620" cy="3060297"/>
          </a:xfrm>
        </p:grpSpPr>
        <p:pic>
          <p:nvPicPr>
            <p:cNvPr id="13" name="Image 12">
              <a:extLst>
                <a:ext uri="{FF2B5EF4-FFF2-40B4-BE49-F238E27FC236}">
                  <a16:creationId xmlns:a16="http://schemas.microsoft.com/office/drawing/2014/main" id="{56E9CE28-2F8B-4401-92D9-E553F416BF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3469" y="1903588"/>
              <a:ext cx="1271511" cy="1536297"/>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51012878-B6E9-495D-9F63-C11709B83A6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137" y="1903591"/>
              <a:ext cx="1271510" cy="1536295"/>
            </a:xfrm>
            <a:prstGeom prst="rect">
              <a:avLst/>
            </a:prstGeom>
          </p:spPr>
        </p:pic>
        <p:pic>
          <p:nvPicPr>
            <p:cNvPr id="17" name="Image 16" descr="Une image contenant texte, clipart&#10;&#10;Description générée automatiquement">
              <a:extLst>
                <a:ext uri="{FF2B5EF4-FFF2-40B4-BE49-F238E27FC236}">
                  <a16:creationId xmlns:a16="http://schemas.microsoft.com/office/drawing/2014/main" id="{E474775A-757B-4867-AB87-026C29EA4A0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8374" y="3427588"/>
              <a:ext cx="1271511" cy="1536297"/>
            </a:xfrm>
            <a:prstGeom prst="rect">
              <a:avLst/>
            </a:prstGeom>
          </p:spPr>
        </p:pic>
        <p:pic>
          <p:nvPicPr>
            <p:cNvPr id="18" name="Image 17">
              <a:extLst>
                <a:ext uri="{FF2B5EF4-FFF2-40B4-BE49-F238E27FC236}">
                  <a16:creationId xmlns:a16="http://schemas.microsoft.com/office/drawing/2014/main" id="{82D97E15-1909-4E68-B76F-F7356032F79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54024" y="3440431"/>
              <a:ext cx="1258733" cy="1523454"/>
            </a:xfrm>
            <a:prstGeom prst="rect">
              <a:avLst/>
            </a:prstGeom>
          </p:spPr>
        </p:pic>
      </p:grpSp>
      <p:sp>
        <p:nvSpPr>
          <p:cNvPr id="3" name="Rectangle 2">
            <a:extLst>
              <a:ext uri="{FF2B5EF4-FFF2-40B4-BE49-F238E27FC236}">
                <a16:creationId xmlns:a16="http://schemas.microsoft.com/office/drawing/2014/main" id="{75F8F311-A0A1-32A9-1314-3C29A8220DC0}"/>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i="1" dirty="0">
                <a:solidFill>
                  <a:schemeClr val="bg1"/>
                </a:solidFill>
                <a:latin typeface="Segoe UI" panose="020B0502040204020203" pitchFamily="34" charset="0"/>
                <a:cs typeface="Times New Roman" panose="02020603050405020304" pitchFamily="18" charset="0"/>
              </a:rPr>
              <a:t>Exercer notre métier de manière éthique et responsable et avoir un impact positif sur nos territoires</a:t>
            </a:r>
          </a:p>
        </p:txBody>
      </p:sp>
    </p:spTree>
    <p:extLst>
      <p:ext uri="{BB962C8B-B14F-4D97-AF65-F5344CB8AC3E}">
        <p14:creationId xmlns:p14="http://schemas.microsoft.com/office/powerpoint/2010/main" val="285939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687919" y="921561"/>
            <a:ext cx="5274970" cy="5753113"/>
          </a:xfrm>
          <a:prstGeom prst="rect">
            <a:avLst/>
          </a:prstGeom>
        </p:spPr>
        <p:txBody>
          <a:bodyPr wrap="square" lIns="91440" tIns="45720" rIns="91440" bIns="45720" anchor="t">
            <a:spAutoFit/>
          </a:bodyPr>
          <a:lstStyle/>
          <a:p>
            <a:pPr marL="371475" lvl="1" indent="-285750">
              <a:spcAft>
                <a:spcPts val="800"/>
              </a:spcAft>
              <a:buFont typeface="Wingdings" panose="05000000000000000000" pitchFamily="2" charset="2"/>
              <a:buChar char="Ø"/>
              <a:defRPr/>
            </a:pPr>
            <a:r>
              <a:rPr kumimoji="0" lang="en-US" sz="1800" b="1" i="1" u="none" strike="noStrike" kern="1200" cap="none" spc="0" normalizeH="0" baseline="0" noProof="0" dirty="0">
                <a:ln>
                  <a:noFill/>
                </a:ln>
                <a:solidFill>
                  <a:srgbClr val="FF5C35"/>
                </a:solidFill>
                <a:effectLst/>
                <a:uLnTx/>
                <a:uFillTx/>
                <a:latin typeface="Segoe UI"/>
                <a:cs typeface="Times New Roman"/>
              </a:rPr>
              <a:t>Education</a:t>
            </a:r>
            <a:r>
              <a:rPr lang="en-US" b="1" i="1" dirty="0">
                <a:solidFill>
                  <a:srgbClr val="FF5C35"/>
                </a:solidFill>
                <a:latin typeface="Segoe UI"/>
                <a:cs typeface="Times New Roman"/>
              </a:rPr>
              <a:t> / </a:t>
            </a:r>
            <a:r>
              <a:rPr kumimoji="0" lang="en-US" sz="1800" b="1" i="1" u="none" strike="noStrike" kern="1200" cap="none" spc="0" normalizeH="0" baseline="0" noProof="0" dirty="0">
                <a:ln>
                  <a:noFill/>
                </a:ln>
                <a:solidFill>
                  <a:srgbClr val="FF5C35"/>
                </a:solidFill>
                <a:effectLst/>
                <a:uLnTx/>
                <a:uFillTx/>
                <a:latin typeface="Segoe UI"/>
                <a:cs typeface="Times New Roman"/>
              </a:rPr>
              <a:t>Insertion</a:t>
            </a:r>
          </a:p>
          <a:p>
            <a:pPr marL="371475" lvl="1" indent="-285750">
              <a:spcAft>
                <a:spcPts val="800"/>
              </a:spcAft>
              <a:buFont typeface="Wingdings" panose="05000000000000000000" pitchFamily="2" charset="2"/>
              <a:buChar char="Ø"/>
              <a:defRPr/>
            </a:pPr>
            <a:r>
              <a:rPr kumimoji="0" lang="en-US" sz="1800" b="1" i="1" u="none" strike="noStrike" kern="1200" cap="none" spc="0" normalizeH="0" baseline="0" noProof="0" dirty="0" err="1">
                <a:ln>
                  <a:noFill/>
                </a:ln>
                <a:solidFill>
                  <a:srgbClr val="FF5C35"/>
                </a:solidFill>
                <a:effectLst/>
                <a:uLnTx/>
                <a:uFillTx/>
                <a:latin typeface="Segoe UI"/>
                <a:cs typeface="Times New Roman"/>
              </a:rPr>
              <a:t>Entrepreneuriat</a:t>
            </a:r>
            <a:r>
              <a:rPr kumimoji="0" lang="en-US" sz="1800" b="1" i="1" u="none" strike="noStrike" kern="1200" cap="none" spc="0" normalizeH="0" baseline="0" noProof="0" dirty="0">
                <a:ln>
                  <a:noFill/>
                </a:ln>
                <a:solidFill>
                  <a:srgbClr val="FF5C35"/>
                </a:solidFill>
                <a:effectLst/>
                <a:uLnTx/>
                <a:uFillTx/>
                <a:latin typeface="Segoe UI"/>
                <a:cs typeface="Times New Roman"/>
              </a:rPr>
              <a:t> </a:t>
            </a:r>
            <a:r>
              <a:rPr kumimoji="0" lang="en-US" sz="1800" b="1" i="1" u="none" strike="noStrike" kern="1200" cap="none" spc="0" normalizeH="0" baseline="0" noProof="0" dirty="0" err="1">
                <a:ln>
                  <a:noFill/>
                </a:ln>
                <a:solidFill>
                  <a:srgbClr val="FF5C35"/>
                </a:solidFill>
                <a:effectLst/>
                <a:uLnTx/>
                <a:uFillTx/>
                <a:latin typeface="Segoe UI"/>
                <a:cs typeface="Times New Roman"/>
              </a:rPr>
              <a:t>issu</a:t>
            </a:r>
            <a:r>
              <a:rPr kumimoji="0" lang="en-US" sz="1800" b="1" i="1" u="none" strike="noStrike" kern="1200" cap="none" spc="0" normalizeH="0" baseline="0" noProof="0" dirty="0">
                <a:ln>
                  <a:noFill/>
                </a:ln>
                <a:solidFill>
                  <a:srgbClr val="FF5C35"/>
                </a:solidFill>
                <a:effectLst/>
                <a:uLnTx/>
                <a:uFillTx/>
                <a:latin typeface="Segoe UI"/>
                <a:cs typeface="Times New Roman"/>
              </a:rPr>
              <a:t> des zones </a:t>
            </a:r>
            <a:r>
              <a:rPr kumimoji="0" lang="en-US" sz="1800" b="1" i="1" u="none" strike="noStrike" kern="1200" cap="none" spc="0" normalizeH="0" baseline="0" noProof="0" dirty="0" err="1">
                <a:ln>
                  <a:noFill/>
                </a:ln>
                <a:solidFill>
                  <a:srgbClr val="FF5C35"/>
                </a:solidFill>
                <a:effectLst/>
                <a:uLnTx/>
                <a:uFillTx/>
                <a:latin typeface="Segoe UI"/>
                <a:cs typeface="Times New Roman"/>
              </a:rPr>
              <a:t>prioritaires</a:t>
            </a:r>
            <a:r>
              <a:rPr kumimoji="0" lang="en-US" sz="1800" b="1" i="1" u="none" strike="noStrike" kern="1200" cap="none" spc="0" normalizeH="0" baseline="0" noProof="0" dirty="0">
                <a:ln>
                  <a:noFill/>
                </a:ln>
                <a:solidFill>
                  <a:srgbClr val="FF5C35"/>
                </a:solidFill>
                <a:effectLst/>
                <a:uLnTx/>
                <a:uFillTx/>
                <a:latin typeface="Segoe UI"/>
                <a:cs typeface="Times New Roman"/>
              </a:rPr>
              <a:t>. </a:t>
            </a:r>
          </a:p>
          <a:p>
            <a:pPr marL="85725" lvl="1">
              <a:spcAft>
                <a:spcPts val="800"/>
              </a:spcAft>
              <a:defRPr/>
            </a:pPr>
            <a:endParaRPr lang="en-US" sz="800" b="1" i="0" u="none" strike="noStrike" kern="1200" cap="none" spc="0" normalizeH="0" baseline="0" noProof="0" dirty="0">
              <a:ln>
                <a:noFill/>
              </a:ln>
              <a:solidFill>
                <a:srgbClr val="FF5C35"/>
              </a:solidFill>
              <a:effectLst/>
              <a:uLnTx/>
              <a:uFillTx/>
              <a:latin typeface="Segoe UI"/>
              <a:cs typeface="Times New Roman"/>
            </a:endParaRPr>
          </a:p>
          <a:p>
            <a:pPr marL="85725" lvl="1">
              <a:lnSpc>
                <a:spcPct val="107000"/>
              </a:lnSpc>
              <a:spcAft>
                <a:spcPts val="800"/>
              </a:spcAft>
            </a:pPr>
            <a:r>
              <a:rPr lang="fr-FR" b="1" dirty="0">
                <a:solidFill>
                  <a:schemeClr val="bg1"/>
                </a:solidFill>
                <a:latin typeface="Segoe UI" panose="020B0502040204020203" pitchFamily="34" charset="0"/>
                <a:cs typeface="Times New Roman" panose="02020603050405020304" pitchFamily="18" charset="0"/>
              </a:rPr>
              <a:t>Actions :</a:t>
            </a:r>
          </a:p>
          <a:p>
            <a:pPr marL="288000" lvl="1" indent="-180000"/>
            <a:r>
              <a:rPr lang="fr-FR" dirty="0">
                <a:solidFill>
                  <a:schemeClr val="bg1"/>
                </a:solidFill>
                <a:latin typeface="Segoe UI" panose="020B0502040204020203" pitchFamily="34" charset="0"/>
                <a:cs typeface="Times New Roman" panose="02020603050405020304" pitchFamily="18" charset="0"/>
              </a:rPr>
              <a:t>- Financement de projets associatifs : Cegid     Solidaire est doté de 670.000 € de budget en 2024.</a:t>
            </a:r>
          </a:p>
          <a:p>
            <a:pPr marL="288000" lvl="1" indent="-180000"/>
            <a:r>
              <a:rPr lang="fr-FR" dirty="0">
                <a:solidFill>
                  <a:schemeClr val="bg1"/>
                </a:solidFill>
                <a:latin typeface="Segoe UI" panose="020B0502040204020203" pitchFamily="34" charset="0"/>
                <a:cs typeface="Times New Roman" panose="02020603050405020304" pitchFamily="18" charset="0"/>
              </a:rPr>
              <a:t>- Mécénat de compétences (plus de 200 collaborateurs engagés en 2023).</a:t>
            </a:r>
          </a:p>
          <a:p>
            <a:pPr marL="288000" lvl="1" indent="-180000"/>
            <a:r>
              <a:rPr lang="fr-FR" dirty="0">
                <a:solidFill>
                  <a:schemeClr val="bg1"/>
                </a:solidFill>
                <a:latin typeface="Segoe UI" panose="020B0502040204020203" pitchFamily="34" charset="0"/>
                <a:cs typeface="Times New Roman" panose="02020603050405020304" pitchFamily="18" charset="0"/>
              </a:rPr>
              <a:t>- Mise en relation pour créer un écosystème de partenaires/acteurs d’intérêt général.</a:t>
            </a:r>
          </a:p>
          <a:p>
            <a:pPr marL="85725" lvl="1"/>
            <a:endParaRPr kumimoji="0" lang="en-US" sz="1800" b="1" i="0" u="none" strike="noStrike" kern="1200" cap="none" spc="0" normalizeH="0" baseline="0" noProof="0" dirty="0">
              <a:ln>
                <a:noFill/>
              </a:ln>
              <a:solidFill>
                <a:prstClr val="white"/>
              </a:solidFill>
              <a:effectLst/>
              <a:uLnTx/>
              <a:uFillTx/>
              <a:latin typeface="Segoe UI"/>
              <a:cs typeface="Times New Roman"/>
            </a:endParaRPr>
          </a:p>
          <a:p>
            <a:pPr marL="85725" lvl="1">
              <a:lnSpc>
                <a:spcPct val="107000"/>
              </a:lnSpc>
              <a:spcAft>
                <a:spcPts val="800"/>
              </a:spcAft>
              <a:defRPr/>
            </a:pPr>
            <a:r>
              <a:rPr kumimoji="0" lang="en-US" sz="1800" b="1" i="0" u="none" strike="noStrike" kern="1200" cap="none" spc="0" normalizeH="0" baseline="0" noProof="0" dirty="0">
                <a:ln>
                  <a:noFill/>
                </a:ln>
                <a:solidFill>
                  <a:prstClr val="white"/>
                </a:solidFill>
                <a:effectLst/>
                <a:uLnTx/>
                <a:uFillTx/>
                <a:latin typeface="Segoe UI"/>
                <a:cs typeface="Times New Roman"/>
              </a:rPr>
              <a:t>Associations </a:t>
            </a:r>
            <a:r>
              <a:rPr kumimoji="0" lang="en-US" sz="1800" b="1" i="0" u="none" strike="noStrike" kern="1200" cap="none" spc="0" normalizeH="0" baseline="0" noProof="0" dirty="0" err="1">
                <a:ln>
                  <a:noFill/>
                </a:ln>
                <a:solidFill>
                  <a:prstClr val="white"/>
                </a:solidFill>
                <a:effectLst/>
                <a:uLnTx/>
                <a:uFillTx/>
                <a:latin typeface="Segoe UI"/>
                <a:cs typeface="Times New Roman"/>
              </a:rPr>
              <a:t>partenaires</a:t>
            </a:r>
            <a:r>
              <a:rPr kumimoji="0" lang="en-US" sz="1800" b="1" i="0" u="none" strike="noStrike" kern="1200" cap="none" spc="0" normalizeH="0" baseline="0" noProof="0" dirty="0">
                <a:ln>
                  <a:noFill/>
                </a:ln>
                <a:solidFill>
                  <a:prstClr val="white"/>
                </a:solidFill>
                <a:effectLst/>
                <a:uLnTx/>
                <a:uFillTx/>
                <a:latin typeface="Segoe UI"/>
                <a:cs typeface="Times New Roman"/>
              </a:rPr>
              <a:t> : </a:t>
            </a:r>
          </a:p>
          <a:p>
            <a:pPr marL="85725" lvl="1">
              <a:defRPr/>
            </a:pPr>
            <a:r>
              <a:rPr kumimoji="0" lang="en-US" sz="1800" b="0" i="0" u="none" strike="noStrike" kern="1200" cap="none" spc="0" normalizeH="0" baseline="0" noProof="0" dirty="0">
                <a:ln>
                  <a:noFill/>
                </a:ln>
                <a:solidFill>
                  <a:prstClr val="white"/>
                </a:solidFill>
                <a:effectLst/>
                <a:uLnTx/>
                <a:uFillTx/>
                <a:latin typeface="Segoe UI"/>
                <a:cs typeface="Times New Roman"/>
              </a:rPr>
              <a:t>EPA, Latitudes, Enactus,</a:t>
            </a:r>
            <a:r>
              <a:rPr lang="en-US" dirty="0">
                <a:solidFill>
                  <a:prstClr val="white"/>
                </a:solidFill>
                <a:latin typeface="Segoe UI"/>
                <a:cs typeface="Times New Roman"/>
              </a:rPr>
              <a:t> </a:t>
            </a:r>
            <a:r>
              <a:rPr kumimoji="0" lang="en-US" sz="1800" b="0" i="0" u="none" strike="noStrike" kern="1200" cap="none" spc="0" normalizeH="0" baseline="0" noProof="0" dirty="0">
                <a:ln>
                  <a:noFill/>
                </a:ln>
                <a:solidFill>
                  <a:prstClr val="white"/>
                </a:solidFill>
                <a:effectLst/>
                <a:uLnTx/>
                <a:uFillTx/>
                <a:latin typeface="Segoe UI"/>
                <a:cs typeface="Times New Roman"/>
              </a:rPr>
              <a:t>Sport Dans la Ville, </a:t>
            </a:r>
            <a:endParaRPr lang="en-US" b="1" dirty="0">
              <a:solidFill>
                <a:prstClr val="white"/>
              </a:solidFill>
              <a:latin typeface="Segoe UI"/>
              <a:cs typeface="Times New Roman"/>
            </a:endParaRPr>
          </a:p>
          <a:p>
            <a:pPr marL="85725" lvl="1">
              <a:defRPr/>
            </a:pPr>
            <a:r>
              <a:rPr kumimoji="0" lang="en-US" sz="1800" b="0" i="0" u="none" strike="noStrike" kern="1200" cap="none" spc="0" normalizeH="0" baseline="0" noProof="0" dirty="0">
                <a:ln>
                  <a:noFill/>
                </a:ln>
                <a:solidFill>
                  <a:prstClr val="white"/>
                </a:solidFill>
                <a:effectLst/>
                <a:uLnTx/>
                <a:uFillTx/>
                <a:latin typeface="Segoe UI"/>
                <a:cs typeface="Times New Roman"/>
              </a:rPr>
              <a:t>60 000 </a:t>
            </a:r>
            <a:r>
              <a:rPr kumimoji="0" lang="en-US" sz="1800" b="0" i="0" u="none" strike="noStrike" kern="1200" cap="none" spc="0" normalizeH="0" baseline="0" noProof="0" dirty="0" err="1">
                <a:ln>
                  <a:noFill/>
                </a:ln>
                <a:solidFill>
                  <a:prstClr val="white"/>
                </a:solidFill>
                <a:effectLst/>
                <a:uLnTx/>
                <a:uFillTx/>
                <a:latin typeface="Segoe UI"/>
                <a:cs typeface="Times New Roman"/>
              </a:rPr>
              <a:t>rebonds</a:t>
            </a:r>
            <a:r>
              <a:rPr kumimoji="0" lang="en-US" sz="1800" b="0" i="0" u="none" strike="noStrike" kern="1200" cap="none" spc="0" normalizeH="0" baseline="0" noProof="0" dirty="0">
                <a:ln>
                  <a:noFill/>
                </a:ln>
                <a:solidFill>
                  <a:prstClr val="white"/>
                </a:solidFill>
                <a:effectLst/>
                <a:uLnTx/>
                <a:uFillTx/>
                <a:latin typeface="Segoe UI"/>
                <a:cs typeface="Times New Roman"/>
              </a:rPr>
              <a:t>,</a:t>
            </a:r>
            <a:r>
              <a:rPr lang="en-US" dirty="0">
                <a:solidFill>
                  <a:prstClr val="white"/>
                </a:solidFill>
                <a:latin typeface="Segoe UI"/>
                <a:cs typeface="Times New Roman"/>
              </a:rPr>
              <a:t> </a:t>
            </a:r>
            <a:r>
              <a:rPr kumimoji="0" lang="en-US" sz="1800" b="0" i="0" u="none" strike="noStrike" kern="1200" cap="none" spc="0" normalizeH="0" baseline="0" noProof="0" dirty="0" err="1">
                <a:ln>
                  <a:noFill/>
                </a:ln>
                <a:solidFill>
                  <a:prstClr val="white"/>
                </a:solidFill>
                <a:effectLst/>
                <a:uLnTx/>
                <a:uFillTx/>
                <a:latin typeface="Segoe UI"/>
                <a:cs typeface="Times New Roman"/>
              </a:rPr>
              <a:t>Elles</a:t>
            </a:r>
            <a:r>
              <a:rPr kumimoji="0" lang="en-US" sz="1800" b="0" i="0" u="none" strike="noStrike" kern="1200" cap="none" spc="0" normalizeH="0" baseline="0" noProof="0" dirty="0">
                <a:ln>
                  <a:noFill/>
                </a:ln>
                <a:solidFill>
                  <a:prstClr val="white"/>
                </a:solidFill>
                <a:effectLst/>
                <a:uLnTx/>
                <a:uFillTx/>
                <a:latin typeface="Segoe UI"/>
                <a:cs typeface="Times New Roman"/>
              </a:rPr>
              <a:t> </a:t>
            </a:r>
            <a:r>
              <a:rPr kumimoji="0" lang="en-US" sz="1800" b="0" i="0" u="none" strike="noStrike" kern="1200" cap="none" spc="0" normalizeH="0" baseline="0" noProof="0" dirty="0" err="1">
                <a:ln>
                  <a:noFill/>
                </a:ln>
                <a:solidFill>
                  <a:prstClr val="white"/>
                </a:solidFill>
                <a:effectLst/>
                <a:uLnTx/>
                <a:uFillTx/>
                <a:latin typeface="Segoe UI"/>
                <a:cs typeface="Times New Roman"/>
              </a:rPr>
              <a:t>bougent</a:t>
            </a:r>
            <a:r>
              <a:rPr kumimoji="0" lang="en-US" sz="1800" b="0" i="0" u="none" strike="noStrike" kern="1200" cap="none" spc="0" normalizeH="0" baseline="0" noProof="0" dirty="0">
                <a:ln>
                  <a:noFill/>
                </a:ln>
                <a:solidFill>
                  <a:prstClr val="white"/>
                </a:solidFill>
                <a:effectLst/>
                <a:uLnTx/>
                <a:uFillTx/>
                <a:latin typeface="Segoe UI"/>
                <a:cs typeface="Times New Roman"/>
              </a:rPr>
              <a:t>,</a:t>
            </a:r>
            <a:r>
              <a:rPr lang="en-US" dirty="0">
                <a:solidFill>
                  <a:prstClr val="white"/>
                </a:solidFill>
                <a:latin typeface="Segoe UI"/>
                <a:cs typeface="Times New Roman"/>
              </a:rPr>
              <a:t> </a:t>
            </a:r>
            <a:r>
              <a:rPr kumimoji="0" lang="en-US" sz="1800" b="0" i="0" u="none" strike="noStrike" kern="1200" cap="none" spc="0" normalizeH="0" baseline="0" noProof="0" dirty="0" err="1">
                <a:ln>
                  <a:noFill/>
                </a:ln>
                <a:solidFill>
                  <a:prstClr val="white"/>
                </a:solidFill>
                <a:effectLst/>
                <a:uLnTx/>
                <a:uFillTx/>
                <a:latin typeface="Segoe UI"/>
                <a:cs typeface="Times New Roman"/>
              </a:rPr>
              <a:t>Ronalpia</a:t>
            </a:r>
            <a:r>
              <a:rPr lang="en-US" dirty="0">
                <a:solidFill>
                  <a:prstClr val="white"/>
                </a:solidFill>
                <a:latin typeface="Segoe UI"/>
                <a:cs typeface="Segoe UI"/>
              </a:rPr>
              <a:t>, </a:t>
            </a:r>
            <a:r>
              <a:rPr lang="en-US" dirty="0" err="1">
                <a:solidFill>
                  <a:prstClr val="white"/>
                </a:solidFill>
                <a:latin typeface="Segoe UI"/>
                <a:cs typeface="Segoe UI"/>
              </a:rPr>
              <a:t>Emmaüs</a:t>
            </a:r>
            <a:r>
              <a:rPr lang="en-US" dirty="0">
                <a:solidFill>
                  <a:prstClr val="white"/>
                </a:solidFill>
                <a:latin typeface="Segoe UI"/>
                <a:cs typeface="Segoe UI"/>
              </a:rPr>
              <a:t> Connect.</a:t>
            </a:r>
          </a:p>
          <a:p>
            <a:pPr marL="85725" lvl="1">
              <a:defRPr/>
            </a:pPr>
            <a:endParaRPr lang="en-US" sz="1800" b="1" i="0" u="none" strike="noStrike" kern="1200" cap="none" spc="0" normalizeH="0" baseline="0" noProof="0" dirty="0">
              <a:ln>
                <a:noFill/>
              </a:ln>
              <a:solidFill>
                <a:prstClr val="white"/>
              </a:solidFill>
              <a:effectLst/>
              <a:uLnTx/>
              <a:uFillTx/>
              <a:latin typeface="Segoe UI"/>
              <a:cs typeface="Segoe UI"/>
            </a:endParaRPr>
          </a:p>
          <a:p>
            <a:pPr marL="85725" lvl="1">
              <a:defRPr/>
            </a:pPr>
            <a:r>
              <a:rPr lang="en-US" b="1" dirty="0" err="1">
                <a:solidFill>
                  <a:prstClr val="white"/>
                </a:solidFill>
                <a:latin typeface="Segoe UI"/>
                <a:cs typeface="Segoe UI"/>
              </a:rPr>
              <a:t>Autres</a:t>
            </a:r>
            <a:r>
              <a:rPr lang="en-US" b="1" dirty="0">
                <a:solidFill>
                  <a:prstClr val="white"/>
                </a:solidFill>
                <a:latin typeface="Segoe UI"/>
                <a:cs typeface="Segoe UI"/>
              </a:rPr>
              <a:t> initiatives </a:t>
            </a:r>
            <a:r>
              <a:rPr lang="en-US" dirty="0" err="1">
                <a:solidFill>
                  <a:prstClr val="white"/>
                </a:solidFill>
                <a:latin typeface="Segoe UI"/>
                <a:cs typeface="Segoe UI"/>
              </a:rPr>
              <a:t>solidaires</a:t>
            </a:r>
            <a:r>
              <a:rPr lang="en-US" dirty="0">
                <a:solidFill>
                  <a:prstClr val="white"/>
                </a:solidFill>
                <a:latin typeface="Segoe UI"/>
                <a:cs typeface="Segoe UI"/>
              </a:rPr>
              <a:t> </a:t>
            </a:r>
            <a:r>
              <a:rPr lang="en-US" dirty="0" err="1">
                <a:solidFill>
                  <a:prstClr val="white"/>
                </a:solidFill>
                <a:latin typeface="Segoe UI"/>
                <a:cs typeface="Segoe UI"/>
              </a:rPr>
              <a:t>en</a:t>
            </a:r>
            <a:r>
              <a:rPr lang="en-US" dirty="0">
                <a:solidFill>
                  <a:prstClr val="white"/>
                </a:solidFill>
                <a:latin typeface="Segoe UI"/>
                <a:cs typeface="Segoe UI"/>
              </a:rPr>
              <a:t> </a:t>
            </a:r>
            <a:r>
              <a:rPr lang="en-US" dirty="0" err="1">
                <a:solidFill>
                  <a:prstClr val="white"/>
                </a:solidFill>
                <a:latin typeface="Segoe UI"/>
                <a:cs typeface="Segoe UI"/>
              </a:rPr>
              <a:t>Espagne</a:t>
            </a:r>
            <a:r>
              <a:rPr lang="en-US" dirty="0">
                <a:solidFill>
                  <a:prstClr val="white"/>
                </a:solidFill>
                <a:latin typeface="Segoe UI"/>
                <a:cs typeface="Segoe UI"/>
              </a:rPr>
              <a:t>, au Portugal et </a:t>
            </a:r>
            <a:r>
              <a:rPr lang="en-US" dirty="0" err="1">
                <a:solidFill>
                  <a:prstClr val="white"/>
                </a:solidFill>
                <a:latin typeface="Segoe UI"/>
                <a:cs typeface="Segoe UI"/>
              </a:rPr>
              <a:t>en</a:t>
            </a:r>
            <a:r>
              <a:rPr lang="en-US" dirty="0">
                <a:solidFill>
                  <a:prstClr val="white"/>
                </a:solidFill>
                <a:latin typeface="Segoe UI"/>
                <a:cs typeface="Segoe UI"/>
              </a:rPr>
              <a:t> Afrique.</a:t>
            </a:r>
            <a:endParaRPr lang="en-US" sz="1800" b="1" i="0" u="none" strike="noStrike" kern="1200" cap="none" spc="0" normalizeH="0" baseline="0" noProof="0" dirty="0">
              <a:ln>
                <a:noFill/>
              </a:ln>
              <a:solidFill>
                <a:prstClr val="white"/>
              </a:solidFill>
              <a:effectLst/>
              <a:uLnTx/>
              <a:uFillTx/>
              <a:latin typeface="Segoe U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7072"/>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31904" y="2132856"/>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FE247469-6D9F-EEB0-DF52-487D08EDA04E}"/>
              </a:ext>
            </a:extLst>
          </p:cNvPr>
          <p:cNvSpPr txBox="1"/>
          <p:nvPr/>
        </p:nvSpPr>
        <p:spPr>
          <a:xfrm>
            <a:off x="356820" y="836712"/>
            <a:ext cx="414344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dirty="0">
                <a:ln>
                  <a:noFill/>
                </a:ln>
                <a:solidFill>
                  <a:prstClr val="white"/>
                </a:solidFill>
                <a:effectLst/>
                <a:uLnTx/>
                <a:uFillTx/>
                <a:latin typeface="Segoe UI"/>
                <a:ea typeface="+mn-ea"/>
                <a:cs typeface="+mn-cs"/>
              </a:rPr>
              <a:t>Cegid dans la société</a:t>
            </a:r>
          </a:p>
        </p:txBody>
      </p:sp>
      <p:cxnSp>
        <p:nvCxnSpPr>
          <p:cNvPr id="6" name="Connecteur droit 5">
            <a:extLst>
              <a:ext uri="{FF2B5EF4-FFF2-40B4-BE49-F238E27FC236}">
                <a16:creationId xmlns:a16="http://schemas.microsoft.com/office/drawing/2014/main" id="{7F3842F1-40DC-8A90-AD5D-06BCCED9916B}"/>
              </a:ext>
            </a:extLst>
          </p:cNvPr>
          <p:cNvCxnSpPr>
            <a:cxnSpLocks/>
          </p:cNvCxnSpPr>
          <p:nvPr/>
        </p:nvCxnSpPr>
        <p:spPr>
          <a:xfrm>
            <a:off x="5231904" y="4437112"/>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65BEB6AF-4D4A-AC4C-E50D-083EE42DDEF2}"/>
              </a:ext>
            </a:extLst>
          </p:cNvPr>
          <p:cNvGrpSpPr/>
          <p:nvPr/>
        </p:nvGrpSpPr>
        <p:grpSpPr>
          <a:xfrm>
            <a:off x="1204216" y="3016508"/>
            <a:ext cx="2508540" cy="2558982"/>
            <a:chOff x="1204216" y="3016508"/>
            <a:chExt cx="2508540" cy="2558982"/>
          </a:xfrm>
        </p:grpSpPr>
        <p:pic>
          <p:nvPicPr>
            <p:cNvPr id="10" name="Image 9">
              <a:extLst>
                <a:ext uri="{FF2B5EF4-FFF2-40B4-BE49-F238E27FC236}">
                  <a16:creationId xmlns:a16="http://schemas.microsoft.com/office/drawing/2014/main" id="{89CFEB50-EA63-A0FC-B723-6234039BF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8626" y="3016508"/>
              <a:ext cx="1256445" cy="1284632"/>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ACB98209-277A-5021-E44C-0997277AF7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04216" y="3016511"/>
              <a:ext cx="1256444" cy="1284631"/>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5E6B86AE-FBB8-2B9C-EA8B-8CB5F03ACAE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18284" y="4290858"/>
              <a:ext cx="1256445" cy="1284632"/>
            </a:xfrm>
            <a:prstGeom prst="rect">
              <a:avLst/>
            </a:prstGeom>
          </p:spPr>
        </p:pic>
        <p:pic>
          <p:nvPicPr>
            <p:cNvPr id="14" name="Image 13">
              <a:extLst>
                <a:ext uri="{FF2B5EF4-FFF2-40B4-BE49-F238E27FC236}">
                  <a16:creationId xmlns:a16="http://schemas.microsoft.com/office/drawing/2014/main" id="{CF1982F1-EA7A-B23C-417E-A1A89BDE87A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68938" y="4301597"/>
              <a:ext cx="1243818" cy="1273893"/>
            </a:xfrm>
            <a:prstGeom prst="rect">
              <a:avLst/>
            </a:prstGeom>
          </p:spPr>
        </p:pic>
      </p:grpSp>
      <p:sp>
        <p:nvSpPr>
          <p:cNvPr id="5" name="Rectangle 4">
            <a:extLst>
              <a:ext uri="{FF2B5EF4-FFF2-40B4-BE49-F238E27FC236}">
                <a16:creationId xmlns:a16="http://schemas.microsoft.com/office/drawing/2014/main" id="{56CDD5F1-1095-07D6-E2C0-1E1C7EA1B457}"/>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i="1" dirty="0">
                <a:solidFill>
                  <a:schemeClr val="bg1"/>
                </a:solidFill>
                <a:latin typeface="Segoe UI" panose="020B0502040204020203" pitchFamily="34" charset="0"/>
                <a:cs typeface="Times New Roman" panose="02020603050405020304" pitchFamily="18" charset="0"/>
              </a:rPr>
              <a:t>Exercer notre métier de manière éthique et responsable et avoir un impact positif sur nos territoires</a:t>
            </a:r>
          </a:p>
        </p:txBody>
      </p:sp>
      <p:pic>
        <p:nvPicPr>
          <p:cNvPr id="16" name="Image 15">
            <a:extLst>
              <a:ext uri="{FF2B5EF4-FFF2-40B4-BE49-F238E27FC236}">
                <a16:creationId xmlns:a16="http://schemas.microsoft.com/office/drawing/2014/main" id="{F77FC538-0633-4C8B-203C-E7FFAED08762}"/>
              </a:ext>
            </a:extLst>
          </p:cNvPr>
          <p:cNvPicPr>
            <a:picLocks noChangeAspect="1"/>
          </p:cNvPicPr>
          <p:nvPr/>
        </p:nvPicPr>
        <p:blipFill>
          <a:blip r:embed="rId7"/>
          <a:stretch>
            <a:fillRect/>
          </a:stretch>
        </p:blipFill>
        <p:spPr>
          <a:xfrm>
            <a:off x="6888088" y="385363"/>
            <a:ext cx="2736303" cy="451349"/>
          </a:xfrm>
          <a:prstGeom prst="rect">
            <a:avLst/>
          </a:prstGeom>
        </p:spPr>
      </p:pic>
      <p:cxnSp>
        <p:nvCxnSpPr>
          <p:cNvPr id="17" name="Connecteur droit 16">
            <a:extLst>
              <a:ext uri="{FF2B5EF4-FFF2-40B4-BE49-F238E27FC236}">
                <a16:creationId xmlns:a16="http://schemas.microsoft.com/office/drawing/2014/main" id="{B6C72351-5E2B-93E0-6888-13526EEA393B}"/>
              </a:ext>
            </a:extLst>
          </p:cNvPr>
          <p:cNvCxnSpPr>
            <a:cxnSpLocks/>
          </p:cNvCxnSpPr>
          <p:nvPr/>
        </p:nvCxnSpPr>
        <p:spPr>
          <a:xfrm>
            <a:off x="5231904" y="5877272"/>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78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456040" y="854783"/>
            <a:ext cx="5430100" cy="4436214"/>
          </a:xfrm>
          <a:prstGeom prst="rect">
            <a:avLst/>
          </a:prstGeom>
        </p:spPr>
        <p:txBody>
          <a:bodyPr wrap="square" lIns="91440" tIns="45720" rIns="91440" bIns="45720" anchor="t">
            <a:spAutoFit/>
          </a:bodyPr>
          <a:lstStyle/>
          <a:p>
            <a:pPr>
              <a:lnSpc>
                <a:spcPct val="107000"/>
              </a:lnSpc>
              <a:spcAft>
                <a:spcPts val="800"/>
              </a:spcAft>
            </a:pPr>
            <a:r>
              <a:rPr lang="fr-FR" b="1" dirty="0">
                <a:solidFill>
                  <a:schemeClr val="bg1"/>
                </a:solidFill>
                <a:latin typeface="+mj-lt"/>
                <a:ea typeface="Calibri"/>
                <a:cs typeface="Times New Roman"/>
              </a:rPr>
              <a:t>Développement responsable</a:t>
            </a:r>
            <a:endParaRPr lang="fr-FR" b="1" dirty="0">
              <a:solidFill>
                <a:schemeClr val="bg1"/>
              </a:solidFill>
              <a:latin typeface="+mj-lt"/>
              <a:ea typeface="Calibri"/>
              <a:cs typeface="Times New Roman" panose="02020603050405020304" pitchFamily="18" charset="0"/>
            </a:endParaRPr>
          </a:p>
          <a:p>
            <a:pPr marL="285750" indent="-285750">
              <a:lnSpc>
                <a:spcPct val="107000"/>
              </a:lnSpc>
              <a:buFont typeface="Arial" panose="020B0604020202020204" pitchFamily="34" charset="0"/>
              <a:buChar char="•"/>
            </a:pPr>
            <a:r>
              <a:rPr lang="fr-FR" dirty="0">
                <a:solidFill>
                  <a:schemeClr val="bg1"/>
                </a:solidFill>
                <a:effectLst/>
                <a:latin typeface="+mj-lt"/>
                <a:ea typeface="Calibri"/>
                <a:cs typeface="Times New Roman"/>
              </a:rPr>
              <a:t>Améliorer l’accessibilité de nos offres (</a:t>
            </a:r>
            <a:r>
              <a:rPr lang="fr-FR" dirty="0">
                <a:solidFill>
                  <a:schemeClr val="bg1"/>
                </a:solidFill>
                <a:effectLst/>
                <a:latin typeface="+mj-lt"/>
                <a:ea typeface="Calibri"/>
                <a:cs typeface="Times New Roman"/>
                <a:hlinkClick r:id="rId3">
                  <a:extLst>
                    <a:ext uri="{A12FA001-AC4F-418D-AE19-62706E023703}">
                      <ahyp:hlinkClr xmlns:ahyp="http://schemas.microsoft.com/office/drawing/2018/hyperlinkcolor" val="tx"/>
                    </a:ext>
                  </a:extLst>
                </a:hlinkClick>
              </a:rPr>
              <a:t>RGAA</a:t>
            </a:r>
            <a:r>
              <a:rPr lang="fr-FR" dirty="0">
                <a:solidFill>
                  <a:schemeClr val="bg1"/>
                </a:solidFill>
                <a:effectLst/>
                <a:latin typeface="+mj-lt"/>
                <a:ea typeface="Calibri"/>
                <a:cs typeface="Times New Roman"/>
              </a:rPr>
              <a:t>).</a:t>
            </a:r>
          </a:p>
          <a:p>
            <a:pPr marL="285750" indent="-285750">
              <a:lnSpc>
                <a:spcPct val="107000"/>
              </a:lnSpc>
              <a:buFont typeface="Arial" panose="020B0604020202020204" pitchFamily="34" charset="0"/>
              <a:buChar char="•"/>
            </a:pPr>
            <a:r>
              <a:rPr lang="fr-FR" dirty="0">
                <a:solidFill>
                  <a:schemeClr val="bg1"/>
                </a:solidFill>
                <a:latin typeface="+mj-lt"/>
                <a:ea typeface="Calibri"/>
                <a:cs typeface="Times New Roman"/>
              </a:rPr>
              <a:t>Développer des offres moins émissives de GES (</a:t>
            </a:r>
            <a:r>
              <a:rPr lang="fr-FR" dirty="0" err="1">
                <a:solidFill>
                  <a:schemeClr val="bg1"/>
                </a:solidFill>
                <a:latin typeface="+mj-lt"/>
                <a:ea typeface="Calibri"/>
                <a:cs typeface="Times New Roman"/>
              </a:rPr>
              <a:t>eco-conception</a:t>
            </a:r>
            <a:r>
              <a:rPr lang="fr-FR" dirty="0">
                <a:solidFill>
                  <a:schemeClr val="bg1"/>
                </a:solidFill>
                <a:latin typeface="+mj-lt"/>
                <a:ea typeface="Calibri"/>
                <a:cs typeface="Times New Roman"/>
              </a:rPr>
              <a:t>).</a:t>
            </a:r>
            <a:endParaRPr lang="fr-FR" dirty="0">
              <a:solidFill>
                <a:schemeClr val="bg1"/>
              </a:solidFill>
              <a:effectLst/>
              <a:latin typeface="+mj-lt"/>
              <a:ea typeface="Calibri"/>
              <a:cs typeface="Times New Roman"/>
            </a:endParaRP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fr-FR" b="1" dirty="0">
                <a:solidFill>
                  <a:schemeClr val="bg1"/>
                </a:solidFill>
                <a:latin typeface="+mj-lt"/>
                <a:ea typeface="Calibri"/>
                <a:cs typeface="Times New Roman"/>
              </a:rPr>
              <a:t>Intégration de l’ESG à nos offres : </a:t>
            </a:r>
            <a:endParaRPr lang="fr-FR" b="1" dirty="0">
              <a:solidFill>
                <a:schemeClr val="bg1"/>
              </a:solidFill>
              <a:latin typeface="+mj-lt"/>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Développer une culture ESG auprès de nos partenaires et clients.</a:t>
            </a:r>
          </a:p>
          <a:p>
            <a:pPr marL="285750"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Faciliter le pilotage extra-financier au travers de nos offres et la préparation à la CSRD.</a:t>
            </a:r>
          </a:p>
          <a:p>
            <a:pPr marL="285750" indent="-285750">
              <a:lnSpc>
                <a:spcPct val="107000"/>
              </a:lnSpc>
              <a:spcAft>
                <a:spcPts val="800"/>
              </a:spcAft>
              <a:buFont typeface="Arial" panose="020B0604020202020204" pitchFamily="34" charset="0"/>
              <a:buChar char="•"/>
            </a:pPr>
            <a:r>
              <a:rPr lang="fr-FR" dirty="0">
                <a:solidFill>
                  <a:schemeClr val="bg1"/>
                </a:solidFill>
                <a:latin typeface="+mj-lt"/>
                <a:ea typeface="Calibri"/>
                <a:cs typeface="Times New Roman"/>
              </a:rPr>
              <a:t>Développer des partenariats avec des éditeurs de logiciels spécifiques d’ESG et de suivi de l’empreinte carbone.</a:t>
            </a:r>
            <a:endParaRPr lang="fr-FR" dirty="0">
              <a:solidFill>
                <a:schemeClr val="bg1"/>
              </a:solidFill>
              <a:effectLst/>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28962" y="1062028"/>
            <a:ext cx="1206641"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dirty="0">
                <a:ln>
                  <a:noFill/>
                </a:ln>
                <a:solidFill>
                  <a:prstClr val="white"/>
                </a:solidFill>
                <a:effectLst/>
                <a:uLnTx/>
                <a:uFillTx/>
                <a:latin typeface="Segoe UI"/>
                <a:ea typeface="+mn-ea"/>
                <a:cs typeface="+mn-cs"/>
              </a:rPr>
              <a:t>Cegid pour ses clients</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923330"/>
          </a:xfrm>
          <a:prstGeom prst="rect">
            <a:avLst/>
          </a:prstGeom>
          <a:noFill/>
        </p:spPr>
        <p:txBody>
          <a:bodyPr wrap="square">
            <a:spAutoFit/>
          </a:bodyPr>
          <a:lstStyle/>
          <a:p>
            <a:pPr algn="ctr">
              <a:defRPr/>
            </a:pPr>
            <a:r>
              <a:rPr kumimoji="0" lang="en-US" sz="1800" i="1" u="none" strike="noStrike" kern="1200" cap="none" spc="0" normalizeH="0" baseline="0" noProof="0" dirty="0" err="1">
                <a:ln>
                  <a:noFill/>
                </a:ln>
                <a:solidFill>
                  <a:prstClr val="white"/>
                </a:solidFill>
                <a:effectLst/>
                <a:uLnTx/>
                <a:uFillTx/>
                <a:latin typeface="Segoe UI"/>
                <a:ea typeface="+mn-ea"/>
                <a:cs typeface="+mn-cs"/>
              </a:rPr>
              <a:t>Garantir</a:t>
            </a:r>
            <a:r>
              <a:rPr kumimoji="0" lang="en-US" sz="1800" i="1" u="none" strike="noStrike" kern="1200" cap="none" spc="0" normalizeH="0" baseline="0" noProof="0" dirty="0">
                <a:ln>
                  <a:noFill/>
                </a:ln>
                <a:solidFill>
                  <a:prstClr val="white"/>
                </a:solidFill>
                <a:effectLst/>
                <a:uLnTx/>
                <a:uFillTx/>
                <a:latin typeface="Segoe UI"/>
                <a:ea typeface="+mn-ea"/>
                <a:cs typeface="+mn-cs"/>
              </a:rPr>
              <a:t> la satisfaction de </a:t>
            </a:r>
            <a:r>
              <a:rPr kumimoji="0" lang="en-US" sz="1800" i="1" u="none" strike="noStrike" kern="1200" cap="none" spc="0" normalizeH="0" baseline="0" noProof="0" dirty="0" err="1">
                <a:ln>
                  <a:noFill/>
                </a:ln>
                <a:solidFill>
                  <a:prstClr val="white"/>
                </a:solidFill>
                <a:effectLst/>
                <a:uLnTx/>
                <a:uFillTx/>
                <a:latin typeface="Segoe UI"/>
                <a:ea typeface="+mn-ea"/>
                <a:cs typeface="+mn-cs"/>
              </a:rPr>
              <a:t>nos</a:t>
            </a:r>
            <a:r>
              <a:rPr kumimoji="0" lang="en-US" sz="1800" i="1" u="none" strike="noStrike" kern="1200" cap="none" spc="0" normalizeH="0" baseline="0" noProof="0" dirty="0">
                <a:ln>
                  <a:noFill/>
                </a:ln>
                <a:solidFill>
                  <a:prstClr val="white"/>
                </a:solidFill>
                <a:effectLst/>
                <a:uLnTx/>
                <a:uFillTx/>
                <a:latin typeface="Segoe UI"/>
                <a:ea typeface="+mn-ea"/>
                <a:cs typeface="+mn-cs"/>
              </a:rPr>
              <a:t> clients, la </a:t>
            </a:r>
            <a:r>
              <a:rPr kumimoji="0" lang="en-US" sz="1800" i="1" u="none" strike="noStrike" kern="1200" cap="none" spc="0" normalizeH="0" baseline="0" noProof="0" dirty="0" err="1">
                <a:ln>
                  <a:noFill/>
                </a:ln>
                <a:solidFill>
                  <a:prstClr val="white"/>
                </a:solidFill>
                <a:effectLst/>
                <a:uLnTx/>
                <a:uFillTx/>
                <a:latin typeface="Segoe UI"/>
                <a:ea typeface="+mn-ea"/>
                <a:cs typeface="+mn-cs"/>
              </a:rPr>
              <a:t>sécurité</a:t>
            </a:r>
            <a:r>
              <a:rPr kumimoji="0" lang="en-US" sz="1800" i="1" u="none" strike="noStrike" kern="1200" cap="none" spc="0" normalizeH="0" baseline="0" noProof="0" dirty="0">
                <a:ln>
                  <a:noFill/>
                </a:ln>
                <a:solidFill>
                  <a:prstClr val="white"/>
                </a:solidFill>
                <a:effectLst/>
                <a:uLnTx/>
                <a:uFillTx/>
                <a:latin typeface="Segoe UI"/>
                <a:ea typeface="+mn-ea"/>
                <a:cs typeface="+mn-cs"/>
              </a:rPr>
              <a:t> de </a:t>
            </a:r>
            <a:r>
              <a:rPr kumimoji="0" lang="en-US" sz="1800" i="1" u="none" strike="noStrike" kern="1200" cap="none" spc="0" normalizeH="0" baseline="0" noProof="0" dirty="0" err="1">
                <a:ln>
                  <a:noFill/>
                </a:ln>
                <a:solidFill>
                  <a:prstClr val="white"/>
                </a:solidFill>
                <a:effectLst/>
                <a:uLnTx/>
                <a:uFillTx/>
                <a:latin typeface="Segoe UI"/>
                <a:ea typeface="+mn-ea"/>
                <a:cs typeface="+mn-cs"/>
              </a:rPr>
              <a:t>leur</a:t>
            </a:r>
            <a:r>
              <a:rPr kumimoji="0" lang="en-US" sz="1800" i="1" u="none" strike="noStrike" kern="1200" cap="none" spc="0" normalizeH="0" baseline="0" noProof="0" dirty="0">
                <a:ln>
                  <a:noFill/>
                </a:ln>
                <a:solidFill>
                  <a:prstClr val="white"/>
                </a:solidFill>
                <a:effectLst/>
                <a:uLnTx/>
                <a:uFillTx/>
                <a:latin typeface="Segoe UI"/>
                <a:ea typeface="+mn-ea"/>
                <a:cs typeface="+mn-cs"/>
              </a:rPr>
              <a:t> solution et </a:t>
            </a:r>
            <a:r>
              <a:rPr kumimoji="0" lang="en-US" sz="1800" i="1" u="none" strike="noStrike" kern="1200" cap="none" spc="0" normalizeH="0" baseline="0" noProof="0" dirty="0" err="1">
                <a:ln>
                  <a:noFill/>
                </a:ln>
                <a:solidFill>
                  <a:prstClr val="white"/>
                </a:solidFill>
                <a:effectLst/>
                <a:uLnTx/>
                <a:uFillTx/>
                <a:latin typeface="Segoe UI"/>
                <a:ea typeface="+mn-ea"/>
                <a:cs typeface="+mn-cs"/>
              </a:rPr>
              <a:t>accompagner</a:t>
            </a:r>
            <a:r>
              <a:rPr kumimoji="0" lang="en-US" sz="1800" i="1" u="none" strike="noStrike" kern="1200" cap="none" spc="0" normalizeH="0" baseline="0" noProof="0" dirty="0">
                <a:ln>
                  <a:noFill/>
                </a:ln>
                <a:solidFill>
                  <a:prstClr val="white"/>
                </a:solidFill>
                <a:effectLst/>
                <a:uLnTx/>
                <a:uFillTx/>
                <a:latin typeface="Segoe UI"/>
                <a:ea typeface="+mn-ea"/>
                <a:cs typeface="+mn-cs"/>
              </a:rPr>
              <a:t> </a:t>
            </a:r>
            <a:r>
              <a:rPr kumimoji="0" lang="en-US" sz="1800" i="1" u="none" strike="noStrike" kern="1200" cap="none" spc="0" normalizeH="0" baseline="0" noProof="0" dirty="0" err="1">
                <a:ln>
                  <a:noFill/>
                </a:ln>
                <a:solidFill>
                  <a:prstClr val="white"/>
                </a:solidFill>
                <a:effectLst/>
                <a:uLnTx/>
                <a:uFillTx/>
                <a:latin typeface="Segoe UI"/>
                <a:ea typeface="+mn-ea"/>
                <a:cs typeface="+mn-cs"/>
              </a:rPr>
              <a:t>leur</a:t>
            </a:r>
            <a:r>
              <a:rPr kumimoji="0" lang="en-US" sz="1800" i="1" u="none" strike="noStrike" kern="1200" cap="none" spc="0" normalizeH="0" baseline="0" noProof="0" dirty="0">
                <a:ln>
                  <a:noFill/>
                </a:ln>
                <a:solidFill>
                  <a:prstClr val="white"/>
                </a:solidFill>
                <a:effectLst/>
                <a:uLnTx/>
                <a:uFillTx/>
                <a:latin typeface="Segoe UI"/>
                <a:ea typeface="+mn-ea"/>
                <a:cs typeface="+mn-cs"/>
              </a:rPr>
              <a:t> propre démarche ESG. </a:t>
            </a:r>
            <a:endParaRPr kumimoji="0" lang="en-GB" sz="1800" i="1" u="none" strike="noStrike" kern="1200" cap="none" spc="0" normalizeH="0" baseline="0" noProof="0" dirty="0">
              <a:ln>
                <a:noFill/>
              </a:ln>
              <a:solidFill>
                <a:prstClr val="white"/>
              </a:solidFill>
              <a:effectLst/>
              <a:uLnTx/>
              <a:uFillTx/>
              <a:latin typeface="Segoe UI"/>
              <a:ea typeface="+mn-ea"/>
              <a:cs typeface="+mn-cs"/>
            </a:endParaRP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35620" y="2708920"/>
            <a:ext cx="92042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E66EB88E-E3FC-995F-1792-324B9FB86F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73280" y="3875642"/>
            <a:ext cx="1256445" cy="1284632"/>
          </a:xfrm>
          <a:prstGeom prst="rect">
            <a:avLst/>
          </a:prstGeom>
        </p:spPr>
      </p:pic>
    </p:spTree>
    <p:extLst>
      <p:ext uri="{BB962C8B-B14F-4D97-AF65-F5344CB8AC3E}">
        <p14:creationId xmlns:p14="http://schemas.microsoft.com/office/powerpoint/2010/main" val="248385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5818767" y="2652961"/>
            <a:ext cx="6086413" cy="3125536"/>
          </a:xfrm>
          <a:prstGeom prst="rect">
            <a:avLst/>
          </a:prstGeom>
        </p:spPr>
        <p:txBody>
          <a:bodyPr wrap="square" lIns="91440" tIns="45720" rIns="91440" bIns="45720" anchor="t">
            <a:spAutoFit/>
          </a:bodyPr>
          <a:lstStyle/>
          <a:p>
            <a:pPr>
              <a:lnSpc>
                <a:spcPct val="107000"/>
              </a:lnSpc>
              <a:spcAft>
                <a:spcPts val="800"/>
              </a:spcAft>
              <a:defRPr/>
            </a:pPr>
            <a:r>
              <a:rPr lang="fr-FR" sz="2000" b="1" u="sng" dirty="0">
                <a:solidFill>
                  <a:schemeClr val="bg1"/>
                </a:solidFill>
                <a:latin typeface="Segoe UI"/>
                <a:cs typeface="Times New Roman"/>
              </a:rPr>
              <a:t>Des résultats</a:t>
            </a:r>
            <a:endParaRPr lang="en-US" dirty="0">
              <a:solidFill>
                <a:schemeClr val="bg1"/>
              </a:solidFill>
            </a:endParaRPr>
          </a:p>
          <a:p>
            <a:pPr marL="285750" indent="-285750" algn="just">
              <a:lnSpc>
                <a:spcPct val="107000"/>
              </a:lnSpc>
              <a:spcAft>
                <a:spcPts val="800"/>
              </a:spcAft>
              <a:buFont typeface="Courier New,monospace"/>
              <a:buChar char="o"/>
              <a:defRPr/>
            </a:pPr>
            <a:r>
              <a:rPr lang="fr-FR" sz="2000" b="1" dirty="0">
                <a:solidFill>
                  <a:schemeClr val="accent1"/>
                </a:solidFill>
                <a:latin typeface="Segoe UI"/>
                <a:cs typeface="Segoe UI"/>
              </a:rPr>
              <a:t>Egalité : 40% de femmes </a:t>
            </a:r>
            <a:endParaRPr lang="fr-FR" sz="2000" dirty="0">
              <a:solidFill>
                <a:schemeClr val="accent1"/>
              </a:solidFill>
              <a:latin typeface="Segoe UI"/>
              <a:cs typeface="Segoe UI"/>
            </a:endParaRPr>
          </a:p>
          <a:p>
            <a:pPr marL="285750" indent="-285750" algn="just">
              <a:lnSpc>
                <a:spcPct val="107000"/>
              </a:lnSpc>
              <a:spcAft>
                <a:spcPts val="800"/>
              </a:spcAft>
              <a:buFont typeface="Courier New,monospace"/>
              <a:buChar char="o"/>
              <a:defRPr/>
            </a:pPr>
            <a:r>
              <a:rPr lang="fr-FR" sz="2000" b="1" dirty="0">
                <a:solidFill>
                  <a:schemeClr val="bg1"/>
                </a:solidFill>
                <a:latin typeface="Segoe UI"/>
                <a:cs typeface="Segoe UI"/>
              </a:rPr>
              <a:t>Handicap : + de</a:t>
            </a:r>
            <a:r>
              <a:rPr lang="fr-FR" sz="2000" dirty="0">
                <a:solidFill>
                  <a:schemeClr val="bg1"/>
                </a:solidFill>
                <a:latin typeface="Segoe UI"/>
                <a:cs typeface="Segoe UI"/>
              </a:rPr>
              <a:t> </a:t>
            </a:r>
            <a:r>
              <a:rPr lang="fr-FR" sz="2000" b="1" dirty="0">
                <a:solidFill>
                  <a:schemeClr val="bg1"/>
                </a:solidFill>
                <a:latin typeface="Segoe UI"/>
                <a:cs typeface="Segoe UI"/>
              </a:rPr>
              <a:t>150 personnes</a:t>
            </a:r>
            <a:r>
              <a:rPr lang="fr-FR" sz="2000" dirty="0">
                <a:solidFill>
                  <a:schemeClr val="bg1"/>
                </a:solidFill>
                <a:latin typeface="Segoe UI"/>
                <a:cs typeface="Segoe UI"/>
              </a:rPr>
              <a:t> </a:t>
            </a:r>
            <a:r>
              <a:rPr lang="fr-FR" sz="1600" dirty="0">
                <a:solidFill>
                  <a:srgbClr val="FFFFFF"/>
                </a:solidFill>
                <a:latin typeface="Segoe UI"/>
                <a:cs typeface="Segoe UI"/>
              </a:rPr>
              <a:t>en situation de handicap accompagnées au quotidien </a:t>
            </a:r>
            <a:endParaRPr lang="en-US" sz="1600" dirty="0">
              <a:solidFill>
                <a:srgbClr val="FFFFFF"/>
              </a:solidFill>
              <a:latin typeface="Segoe UI"/>
              <a:cs typeface="Segoe UI"/>
            </a:endParaRPr>
          </a:p>
          <a:p>
            <a:pPr marL="285750" indent="-285750" algn="just">
              <a:lnSpc>
                <a:spcPct val="107000"/>
              </a:lnSpc>
              <a:spcAft>
                <a:spcPts val="800"/>
              </a:spcAft>
              <a:buFont typeface="Courier New,monospace"/>
              <a:buChar char="o"/>
              <a:defRPr/>
            </a:pPr>
            <a:r>
              <a:rPr lang="fr-FR" sz="2000" b="1" dirty="0">
                <a:solidFill>
                  <a:schemeClr val="accent1"/>
                </a:solidFill>
                <a:latin typeface="Segoe UI"/>
                <a:cs typeface="Segoe UI"/>
              </a:rPr>
              <a:t>Diversités : 70% de nos managers</a:t>
            </a:r>
            <a:r>
              <a:rPr lang="fr-FR" sz="1600" dirty="0">
                <a:solidFill>
                  <a:srgbClr val="FFFFFF"/>
                </a:solidFill>
                <a:latin typeface="Segoe UI"/>
                <a:cs typeface="Segoe UI"/>
              </a:rPr>
              <a:t> formés en 2022 </a:t>
            </a:r>
            <a:endParaRPr lang="fr-FR" sz="1600" dirty="0">
              <a:solidFill>
                <a:srgbClr val="FFFFFF"/>
              </a:solidFill>
              <a:cs typeface="Segoe UI"/>
            </a:endParaRPr>
          </a:p>
          <a:p>
            <a:pPr marL="342900" indent="-342900" algn="just">
              <a:lnSpc>
                <a:spcPct val="107000"/>
              </a:lnSpc>
              <a:spcAft>
                <a:spcPts val="800"/>
              </a:spcAft>
              <a:buFont typeface="Courier New" panose="02070309020205020404" pitchFamily="49" charset="0"/>
              <a:buChar char="o"/>
              <a:defRPr/>
            </a:pPr>
            <a:r>
              <a:rPr lang="fr-FR" sz="2000" b="1" dirty="0">
                <a:solidFill>
                  <a:schemeClr val="bg1"/>
                </a:solidFill>
                <a:latin typeface="Segoe UI"/>
                <a:cs typeface="Segoe UI"/>
              </a:rPr>
              <a:t>Index égalité Femme/Homme : </a:t>
            </a:r>
            <a:r>
              <a:rPr lang="fr-FR" sz="2000" dirty="0">
                <a:solidFill>
                  <a:srgbClr val="FFFFFF"/>
                </a:solidFill>
                <a:latin typeface="Segoe UI"/>
                <a:cs typeface="Segoe UI"/>
              </a:rPr>
              <a:t>86/100 en 2022</a:t>
            </a:r>
            <a:endParaRPr lang="en-US" sz="2000" dirty="0">
              <a:solidFill>
                <a:srgbClr val="FFFFFF"/>
              </a:solidFill>
              <a:latin typeface="Segoe UI"/>
              <a:cs typeface="Segoe UI"/>
            </a:endParaRPr>
          </a:p>
          <a:p>
            <a:pPr algn="just">
              <a:lnSpc>
                <a:spcPct val="107000"/>
              </a:lnSpc>
              <a:spcAft>
                <a:spcPts val="800"/>
              </a:spcAft>
              <a:defRPr/>
            </a:pPr>
            <a:endParaRPr lang="fr-FR" sz="1600" dirty="0">
              <a:solidFill>
                <a:srgbClr val="FFFFFF"/>
              </a:solidFill>
              <a:latin typeface="Segoe UI"/>
              <a:cs typeface="Segoe UI"/>
            </a:endParaRPr>
          </a:p>
          <a:p>
            <a:pPr marL="285750" indent="-285750" algn="just">
              <a:lnSpc>
                <a:spcPct val="107000"/>
              </a:lnSpc>
              <a:spcAft>
                <a:spcPts val="800"/>
              </a:spcAft>
              <a:buFont typeface="Courier New"/>
              <a:buChar char="o"/>
              <a:defRPr/>
            </a:pPr>
            <a:endParaRPr lang="fr-FR" sz="1600" dirty="0">
              <a:solidFill>
                <a:schemeClr val="bg1"/>
              </a:solidFill>
              <a:cs typeface="Times New Roman"/>
            </a:endParaRPr>
          </a:p>
        </p:txBody>
      </p:sp>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999180" y="2875575"/>
            <a:ext cx="715647"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294465" y="759766"/>
            <a:ext cx="3572073"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dirty="0">
                <a:ln>
                  <a:noFill/>
                </a:ln>
                <a:solidFill>
                  <a:prstClr val="white"/>
                </a:solidFill>
                <a:effectLst/>
                <a:uLnTx/>
                <a:uFillTx/>
                <a:latin typeface="Segoe UI"/>
                <a:ea typeface="+mn-ea"/>
                <a:cs typeface="+mn-cs"/>
              </a:rPr>
              <a:t>Cegid et l</a:t>
            </a:r>
            <a:r>
              <a:rPr lang="fr-FR" sz="3200" b="1" dirty="0">
                <a:solidFill>
                  <a:prstClr val="white"/>
                </a:solidFill>
                <a:latin typeface="Segoe UI"/>
              </a:rPr>
              <a:t>’humain</a:t>
            </a:r>
            <a:endParaRPr kumimoji="0" lang="fr-FR" sz="4000" b="1" i="0" u="none" strike="noStrike" kern="1200" cap="none" spc="0" normalizeH="0" baseline="0" noProof="0" dirty="0">
              <a:ln>
                <a:noFill/>
              </a:ln>
              <a:solidFill>
                <a:prstClr val="white"/>
              </a:solidFill>
              <a:effectLst/>
              <a:uLnTx/>
              <a:uFillTx/>
              <a:latin typeface="Segoe UI"/>
              <a:ea typeface="+mn-ea"/>
              <a:cs typeface="+mn-cs"/>
            </a:endParaRPr>
          </a:p>
        </p:txBody>
      </p:sp>
      <p:grpSp>
        <p:nvGrpSpPr>
          <p:cNvPr id="3" name="Groupe 2">
            <a:extLst>
              <a:ext uri="{FF2B5EF4-FFF2-40B4-BE49-F238E27FC236}">
                <a16:creationId xmlns:a16="http://schemas.microsoft.com/office/drawing/2014/main" id="{CDFCBB13-9562-6EDE-584D-96C740CF2E7A}"/>
              </a:ext>
            </a:extLst>
          </p:cNvPr>
          <p:cNvGrpSpPr/>
          <p:nvPr/>
        </p:nvGrpSpPr>
        <p:grpSpPr>
          <a:xfrm>
            <a:off x="606376" y="2755726"/>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117494" y="1744832"/>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Faire grandir nos collaborateurs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futurs collaborateurs) dans un environnement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safe</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equal</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opportunities</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1CAE3C5-590B-3AC4-FFB6-7717574F9F7B}"/>
              </a:ext>
            </a:extLst>
          </p:cNvPr>
          <p:cNvSpPr/>
          <p:nvPr/>
        </p:nvSpPr>
        <p:spPr>
          <a:xfrm>
            <a:off x="6095040" y="243756"/>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000" b="1" err="1">
                <a:cs typeface="Segoe UI"/>
              </a:rPr>
              <a:t>Egalité</a:t>
            </a:r>
            <a:r>
              <a:rPr lang="en-US" sz="2000" b="1">
                <a:cs typeface="Segoe UI"/>
              </a:rPr>
              <a:t>, Handicap &amp; </a:t>
            </a:r>
            <a:r>
              <a:rPr lang="en-US" sz="2000" b="1" err="1">
                <a:cs typeface="Segoe UI"/>
              </a:rPr>
              <a:t>Diversités</a:t>
            </a:r>
            <a:endParaRPr lang="en-US" sz="2000" b="1">
              <a:cs typeface="Segoe UI"/>
            </a:endParaRPr>
          </a:p>
        </p:txBody>
      </p:sp>
    </p:spTree>
    <p:extLst>
      <p:ext uri="{BB962C8B-B14F-4D97-AF65-F5344CB8AC3E}">
        <p14:creationId xmlns:p14="http://schemas.microsoft.com/office/powerpoint/2010/main" val="1381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6" name="Connecteur droit 15">
            <a:extLst>
              <a:ext uri="{FF2B5EF4-FFF2-40B4-BE49-F238E27FC236}">
                <a16:creationId xmlns:a16="http://schemas.microsoft.com/office/drawing/2014/main" id="{CACAB14C-5D4C-4EB5-9A0E-93E34549A9CF}"/>
              </a:ext>
            </a:extLst>
          </p:cNvPr>
          <p:cNvCxnSpPr>
            <a:cxnSpLocks/>
          </p:cNvCxnSpPr>
          <p:nvPr/>
        </p:nvCxnSpPr>
        <p:spPr>
          <a:xfrm>
            <a:off x="3707753" y="1412776"/>
            <a:ext cx="1812183"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CDFCBB13-9562-6EDE-584D-96C740CF2E7A}"/>
              </a:ext>
            </a:extLst>
          </p:cNvPr>
          <p:cNvGrpSpPr/>
          <p:nvPr/>
        </p:nvGrpSpPr>
        <p:grpSpPr>
          <a:xfrm>
            <a:off x="625376" y="2827734"/>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117494" y="1761109"/>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Faire grandir nos collaborateurs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futurs collaborateurs) dans un environnement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safe</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 </a:t>
            </a:r>
            <a:b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et «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equal</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r>
              <a:rPr lang="fr-FR" sz="1800" i="1" dirty="0" err="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opportunities</a:t>
            </a:r>
            <a:r>
              <a:rPr lang="fr-FR"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4C6D2611-A857-2C32-4D30-67A501A5826B}"/>
              </a:ext>
            </a:extLst>
          </p:cNvPr>
          <p:cNvSpPr/>
          <p:nvPr/>
        </p:nvSpPr>
        <p:spPr>
          <a:xfrm>
            <a:off x="5634847" y="1192592"/>
            <a:ext cx="6761339" cy="2188228"/>
          </a:xfrm>
          <a:prstGeom prst="rect">
            <a:avLst/>
          </a:prstGeom>
        </p:spPr>
        <p:txBody>
          <a:bodyPr wrap="square" lIns="91440" tIns="45720" rIns="91440" bIns="45720" anchor="t">
            <a:spAutoFit/>
          </a:bodyPr>
          <a:lstStyle/>
          <a:p>
            <a:pPr>
              <a:lnSpc>
                <a:spcPct val="107000"/>
              </a:lnSpc>
              <a:spcAft>
                <a:spcPts val="800"/>
              </a:spcAft>
              <a:defRPr/>
            </a:pPr>
            <a:r>
              <a:rPr lang="fr-FR" b="1" u="sng" dirty="0">
                <a:solidFill>
                  <a:prstClr val="white"/>
                </a:solidFill>
                <a:latin typeface="Segoe UI"/>
                <a:cs typeface="Times New Roman"/>
              </a:rPr>
              <a:t>Nos collaborateurs s’engagent</a:t>
            </a:r>
            <a:endParaRPr lang="en-US" dirty="0">
              <a:solidFill>
                <a:prstClr val="white"/>
              </a:solidFill>
            </a:endParaRPr>
          </a:p>
          <a:p>
            <a:pPr>
              <a:lnSpc>
                <a:spcPct val="107000"/>
              </a:lnSpc>
              <a:spcAft>
                <a:spcPts val="800"/>
              </a:spcAft>
              <a:defRPr/>
            </a:pPr>
            <a:r>
              <a:rPr lang="fr-FR" sz="1600" dirty="0">
                <a:solidFill>
                  <a:prstClr val="white"/>
                </a:solidFill>
                <a:latin typeface="Segoe UI"/>
                <a:cs typeface="Times New Roman"/>
              </a:rPr>
              <a:t>Notre réseau </a:t>
            </a:r>
            <a:r>
              <a:rPr lang="fr-FR" sz="1600" b="1" dirty="0">
                <a:solidFill>
                  <a:schemeClr val="accent1"/>
                </a:solidFill>
                <a:latin typeface="Segoe UI"/>
                <a:cs typeface="Times New Roman"/>
              </a:rPr>
              <a:t>Cegid </a:t>
            </a:r>
            <a:r>
              <a:rPr lang="fr-FR" sz="1600" b="1" dirty="0" err="1">
                <a:solidFill>
                  <a:schemeClr val="accent1"/>
                </a:solidFill>
                <a:latin typeface="Segoe UI"/>
                <a:cs typeface="Times New Roman"/>
              </a:rPr>
              <a:t>Gender</a:t>
            </a:r>
            <a:r>
              <a:rPr lang="fr-FR" sz="1600" b="1" dirty="0">
                <a:solidFill>
                  <a:schemeClr val="accent1"/>
                </a:solidFill>
                <a:latin typeface="Segoe UI"/>
                <a:cs typeface="Times New Roman"/>
              </a:rPr>
              <a:t> </a:t>
            </a:r>
            <a:r>
              <a:rPr lang="fr-FR" sz="1600" b="1" dirty="0" err="1">
                <a:solidFill>
                  <a:schemeClr val="accent1"/>
                </a:solidFill>
                <a:latin typeface="Segoe UI"/>
                <a:cs typeface="Times New Roman"/>
              </a:rPr>
              <a:t>Equality</a:t>
            </a:r>
            <a:r>
              <a:rPr lang="fr-FR" sz="1600" b="1" dirty="0">
                <a:solidFill>
                  <a:schemeClr val="accent1"/>
                </a:solidFill>
                <a:latin typeface="Segoe UI"/>
                <a:cs typeface="Times New Roman"/>
              </a:rPr>
              <a:t> Network</a:t>
            </a:r>
            <a:r>
              <a:rPr lang="fr-FR" sz="1600" dirty="0">
                <a:solidFill>
                  <a:prstClr val="white"/>
                </a:solidFill>
                <a:latin typeface="Segoe UI"/>
                <a:cs typeface="Times New Roman"/>
              </a:rPr>
              <a:t>, regroupe 500 membres dans le monde et compte 70 volontaires actifs. Divisés en groupes, ils </a:t>
            </a:r>
            <a:r>
              <a:rPr lang="fr-FR" sz="1600" b="1" dirty="0">
                <a:solidFill>
                  <a:schemeClr val="accent1"/>
                </a:solidFill>
                <a:latin typeface="Segoe UI"/>
                <a:cs typeface="Times New Roman"/>
              </a:rPr>
              <a:t>s’engagent pour</a:t>
            </a:r>
            <a:r>
              <a:rPr lang="fr-FR" sz="1600" b="1" dirty="0">
                <a:solidFill>
                  <a:schemeClr val="bg1">
                    <a:lumMod val="95000"/>
                  </a:schemeClr>
                </a:solidFill>
                <a:latin typeface="Segoe UI"/>
                <a:cs typeface="Times New Roman"/>
              </a:rPr>
              <a:t> </a:t>
            </a:r>
            <a:r>
              <a:rPr lang="fr-FR" sz="1600" dirty="0">
                <a:solidFill>
                  <a:schemeClr val="bg1">
                    <a:lumMod val="95000"/>
                  </a:schemeClr>
                </a:solidFill>
                <a:latin typeface="Segoe UI"/>
                <a:cs typeface="Times New Roman"/>
              </a:rPr>
              <a:t>l’égalité </a:t>
            </a:r>
            <a:r>
              <a:rPr lang="fr-FR" sz="1600" dirty="0">
                <a:solidFill>
                  <a:prstClr val="white"/>
                </a:solidFill>
                <a:latin typeface="Segoe UI"/>
                <a:cs typeface="Times New Roman"/>
              </a:rPr>
              <a:t>des opportunités de carrières, des rôles modèles féminins dans la tech, la lutte contre le sexisme au travail et l’organisation de la première Cegid </a:t>
            </a:r>
            <a:r>
              <a:rPr lang="fr-FR" sz="1600" dirty="0" err="1">
                <a:solidFill>
                  <a:prstClr val="white"/>
                </a:solidFill>
                <a:latin typeface="Segoe UI"/>
                <a:cs typeface="Times New Roman"/>
              </a:rPr>
              <a:t>Gender</a:t>
            </a:r>
            <a:r>
              <a:rPr lang="fr-FR" sz="1600" dirty="0">
                <a:solidFill>
                  <a:prstClr val="white"/>
                </a:solidFill>
                <a:latin typeface="Segoe UI"/>
                <a:cs typeface="Times New Roman"/>
              </a:rPr>
              <a:t> </a:t>
            </a:r>
            <a:r>
              <a:rPr lang="fr-FR" sz="1600" dirty="0" err="1">
                <a:solidFill>
                  <a:prstClr val="white"/>
                </a:solidFill>
                <a:latin typeface="Segoe UI"/>
                <a:cs typeface="Times New Roman"/>
              </a:rPr>
              <a:t>Equality</a:t>
            </a:r>
            <a:r>
              <a:rPr lang="fr-FR" sz="1600" dirty="0">
                <a:solidFill>
                  <a:prstClr val="white"/>
                </a:solidFill>
                <a:latin typeface="Segoe UI"/>
                <a:cs typeface="Times New Roman"/>
              </a:rPr>
              <a:t> Week.</a:t>
            </a:r>
            <a:endParaRPr lang="fr-FR" dirty="0">
              <a:solidFill>
                <a:prstClr val="white"/>
              </a:solidFill>
              <a:latin typeface="Segoe UI"/>
              <a:cs typeface="Times New Roman"/>
            </a:endParaRPr>
          </a:p>
          <a:p>
            <a:pPr>
              <a:defRPr/>
            </a:pPr>
            <a:endParaRPr lang="fr-FR" b="1" dirty="0">
              <a:solidFill>
                <a:prstClr val="white"/>
              </a:solidFill>
              <a:latin typeface="Segoe UI"/>
              <a:cs typeface="Times New Roman"/>
            </a:endParaRPr>
          </a:p>
        </p:txBody>
      </p:sp>
      <p:sp>
        <p:nvSpPr>
          <p:cNvPr id="4" name="Rectangle 3">
            <a:extLst>
              <a:ext uri="{FF2B5EF4-FFF2-40B4-BE49-F238E27FC236}">
                <a16:creationId xmlns:a16="http://schemas.microsoft.com/office/drawing/2014/main" id="{1DDC65F9-7AA6-F132-7042-A099195DC6A8}"/>
              </a:ext>
            </a:extLst>
          </p:cNvPr>
          <p:cNvSpPr/>
          <p:nvPr/>
        </p:nvSpPr>
        <p:spPr>
          <a:xfrm>
            <a:off x="6092021" y="191145"/>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000" b="1" err="1">
                <a:cs typeface="Segoe UI"/>
              </a:rPr>
              <a:t>Egalité</a:t>
            </a:r>
            <a:r>
              <a:rPr lang="en-US" sz="2000" b="1">
                <a:cs typeface="Segoe UI"/>
              </a:rPr>
              <a:t>, Handicap &amp; </a:t>
            </a:r>
            <a:r>
              <a:rPr lang="en-US" sz="2000" b="1" err="1">
                <a:cs typeface="Segoe UI"/>
              </a:rPr>
              <a:t>Diversités</a:t>
            </a:r>
            <a:endParaRPr lang="en-US" sz="2000" b="1">
              <a:cs typeface="Segoe UI"/>
            </a:endParaRPr>
          </a:p>
        </p:txBody>
      </p:sp>
      <p:grpSp>
        <p:nvGrpSpPr>
          <p:cNvPr id="7" name="Groupe 6">
            <a:extLst>
              <a:ext uri="{FF2B5EF4-FFF2-40B4-BE49-F238E27FC236}">
                <a16:creationId xmlns:a16="http://schemas.microsoft.com/office/drawing/2014/main" id="{77E57E42-4224-96A0-7698-5B0A938AF7FC}"/>
              </a:ext>
            </a:extLst>
          </p:cNvPr>
          <p:cNvGrpSpPr/>
          <p:nvPr/>
        </p:nvGrpSpPr>
        <p:grpSpPr>
          <a:xfrm>
            <a:off x="4539545" y="3565407"/>
            <a:ext cx="7908182" cy="1796774"/>
            <a:chOff x="4424920" y="3141570"/>
            <a:chExt cx="7908182" cy="1796774"/>
          </a:xfrm>
        </p:grpSpPr>
        <p:cxnSp>
          <p:nvCxnSpPr>
            <p:cNvPr id="24" name="Connecteur droit 23">
              <a:extLst>
                <a:ext uri="{FF2B5EF4-FFF2-40B4-BE49-F238E27FC236}">
                  <a16:creationId xmlns:a16="http://schemas.microsoft.com/office/drawing/2014/main" id="{99C133AE-2216-48E8-A964-6947CADE1F63}"/>
                </a:ext>
              </a:extLst>
            </p:cNvPr>
            <p:cNvCxnSpPr>
              <a:cxnSpLocks/>
            </p:cNvCxnSpPr>
            <p:nvPr/>
          </p:nvCxnSpPr>
          <p:spPr>
            <a:xfrm>
              <a:off x="4424920" y="3368833"/>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CEDD6CC-FFEF-EBEF-07FA-502434AE8611}"/>
                </a:ext>
              </a:extLst>
            </p:cNvPr>
            <p:cNvSpPr/>
            <p:nvPr/>
          </p:nvSpPr>
          <p:spPr>
            <a:xfrm>
              <a:off x="5571763" y="3141570"/>
              <a:ext cx="6761339" cy="1796774"/>
            </a:xfrm>
            <a:prstGeom prst="rect">
              <a:avLst/>
            </a:prstGeom>
          </p:spPr>
          <p:txBody>
            <a:bodyPr wrap="square" lIns="91440" tIns="45720" rIns="91440" bIns="45720" anchor="t">
              <a:spAutoFit/>
            </a:bodyPr>
            <a:lstStyle/>
            <a:p>
              <a:pPr>
                <a:lnSpc>
                  <a:spcPct val="107000"/>
                </a:lnSpc>
                <a:spcAft>
                  <a:spcPts val="800"/>
                </a:spcAft>
                <a:defRPr/>
              </a:pPr>
              <a:r>
                <a:rPr lang="fr-FR" b="1" u="sng" dirty="0">
                  <a:solidFill>
                    <a:prstClr val="white"/>
                  </a:solidFill>
                  <a:latin typeface="Segoe UI"/>
                  <a:cs typeface="Times New Roman"/>
                </a:rPr>
                <a:t>Certifications</a:t>
              </a:r>
              <a:endParaRPr lang="en-US" dirty="0">
                <a:solidFill>
                  <a:prstClr val="white"/>
                </a:solidFill>
              </a:endParaRPr>
            </a:p>
            <a:p>
              <a:pPr>
                <a:lnSpc>
                  <a:spcPct val="107000"/>
                </a:lnSpc>
                <a:spcAft>
                  <a:spcPts val="800"/>
                </a:spcAft>
                <a:defRPr/>
              </a:pPr>
              <a:r>
                <a:rPr lang="fr-FR" sz="1600" dirty="0">
                  <a:solidFill>
                    <a:prstClr val="white"/>
                  </a:solidFill>
                  <a:latin typeface="Segoe UI"/>
                  <a:cs typeface="Times New Roman"/>
                </a:rPr>
                <a:t>Une nouvelle fois en 2024, nous sommes </a:t>
              </a:r>
              <a:r>
                <a:rPr lang="fr-FR" sz="1600" b="1" dirty="0">
                  <a:solidFill>
                    <a:prstClr val="white"/>
                  </a:solidFill>
                  <a:latin typeface="Segoe UI"/>
                  <a:cs typeface="Times New Roman"/>
                </a:rPr>
                <a:t>certifiés Top Employer </a:t>
              </a:r>
              <a:r>
                <a:rPr lang="fr-FR" sz="1600" dirty="0">
                  <a:solidFill>
                    <a:prstClr val="white"/>
                  </a:solidFill>
                  <a:latin typeface="Segoe UI"/>
                  <a:cs typeface="Times New Roman"/>
                </a:rPr>
                <a:t>en France, Espagne et Portugal. </a:t>
              </a:r>
              <a:endParaRPr lang="fr-FR" sz="1600" dirty="0">
                <a:solidFill>
                  <a:schemeClr val="accent1"/>
                </a:solidFill>
                <a:latin typeface="Segoe UI"/>
                <a:cs typeface="Times New Roman"/>
              </a:endParaRPr>
            </a:p>
            <a:p>
              <a:pPr marL="285750" indent="-285750">
                <a:lnSpc>
                  <a:spcPct val="107000"/>
                </a:lnSpc>
                <a:spcAft>
                  <a:spcPts val="800"/>
                </a:spcAft>
                <a:buFont typeface="Courier New"/>
                <a:buChar char="o"/>
                <a:defRPr/>
              </a:pPr>
              <a:endParaRPr lang="fr-FR" dirty="0">
                <a:solidFill>
                  <a:prstClr val="white"/>
                </a:solidFill>
                <a:latin typeface="Segoe UI"/>
                <a:cs typeface="Times New Roman"/>
              </a:endParaRPr>
            </a:p>
            <a:p>
              <a:pPr>
                <a:defRPr/>
              </a:pPr>
              <a:endParaRPr lang="fr-FR" b="1" dirty="0">
                <a:solidFill>
                  <a:prstClr val="white"/>
                </a:solidFill>
                <a:latin typeface="Segoe UI"/>
                <a:cs typeface="Times New Roman"/>
              </a:endParaRPr>
            </a:p>
          </p:txBody>
        </p:sp>
      </p:grpSp>
      <p:sp>
        <p:nvSpPr>
          <p:cNvPr id="8" name="ZoneTexte 7">
            <a:extLst>
              <a:ext uri="{FF2B5EF4-FFF2-40B4-BE49-F238E27FC236}">
                <a16:creationId xmlns:a16="http://schemas.microsoft.com/office/drawing/2014/main" id="{50815EC9-87A8-7AAD-DA8E-92239E5CDE20}"/>
              </a:ext>
            </a:extLst>
          </p:cNvPr>
          <p:cNvSpPr txBox="1"/>
          <p:nvPr/>
        </p:nvSpPr>
        <p:spPr>
          <a:xfrm>
            <a:off x="313465" y="721199"/>
            <a:ext cx="3572073"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dirty="0">
                <a:ln>
                  <a:noFill/>
                </a:ln>
                <a:solidFill>
                  <a:prstClr val="white"/>
                </a:solidFill>
                <a:effectLst/>
                <a:uLnTx/>
                <a:uFillTx/>
                <a:latin typeface="Segoe UI"/>
                <a:ea typeface="+mn-ea"/>
                <a:cs typeface="+mn-cs"/>
              </a:rPr>
              <a:t>Cegid et l</a:t>
            </a:r>
            <a:r>
              <a:rPr lang="fr-FR" sz="3200" b="1" dirty="0">
                <a:solidFill>
                  <a:prstClr val="white"/>
                </a:solidFill>
                <a:latin typeface="Segoe UI"/>
              </a:rPr>
              <a:t>’humain</a:t>
            </a:r>
            <a:endParaRPr kumimoji="0" lang="fr-FR" sz="4000" b="1" i="0" u="none" strike="noStrike" kern="1200" cap="none" spc="0" normalizeH="0" baseline="0" noProof="0" dirty="0">
              <a:ln>
                <a:noFill/>
              </a:ln>
              <a:solidFill>
                <a:prstClr val="white"/>
              </a:solidFill>
              <a:effectLst/>
              <a:uLnTx/>
              <a:uFillTx/>
              <a:latin typeface="Segoe UI"/>
              <a:ea typeface="+mn-ea"/>
              <a:cs typeface="+mn-cs"/>
            </a:endParaRPr>
          </a:p>
        </p:txBody>
      </p:sp>
      <p:pic>
        <p:nvPicPr>
          <p:cNvPr id="1027" name="Image 19">
            <a:extLst>
              <a:ext uri="{FF2B5EF4-FFF2-40B4-BE49-F238E27FC236}">
                <a16:creationId xmlns:a16="http://schemas.microsoft.com/office/drawing/2014/main" id="{B6FD1937-A802-44E1-8516-FA45C7A6E6AD}"/>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73064" y="4922458"/>
            <a:ext cx="6081946" cy="10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92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4803880" cy="4424801"/>
          </a:xfrm>
          <a:prstGeom prst="rect">
            <a:avLst/>
          </a:prstGeom>
        </p:spPr>
        <p:txBody>
          <a:bodyPr wrap="square" lIns="91440" tIns="45720" rIns="91440" bIns="45720" anchor="t">
            <a:spAutoFit/>
          </a:bodyPr>
          <a:lstStyle/>
          <a:p>
            <a:pPr>
              <a:lnSpc>
                <a:spcPct val="107000"/>
              </a:lnSpc>
              <a:spcAft>
                <a:spcPts val="800"/>
              </a:spcAft>
            </a:pPr>
            <a:r>
              <a:rPr lang="fr-FR" b="1" dirty="0">
                <a:solidFill>
                  <a:schemeClr val="bg1"/>
                </a:solidFill>
                <a:latin typeface="+mj-lt"/>
                <a:ea typeface="Calibri"/>
                <a:cs typeface="Times New Roman"/>
              </a:rPr>
              <a:t>Sensibilisations</a:t>
            </a:r>
            <a:endParaRPr lang="fr-FR" b="1" dirty="0">
              <a:solidFill>
                <a:schemeClr val="bg1"/>
              </a:solidFill>
              <a:latin typeface="+mj-lt"/>
              <a:ea typeface="Calibri"/>
              <a:cs typeface="Times New Roman" panose="02020603050405020304" pitchFamily="18" charset="0"/>
            </a:endParaRPr>
          </a:p>
          <a:p>
            <a:pPr marL="285750" indent="-285750">
              <a:lnSpc>
                <a:spcPct val="107000"/>
              </a:lnSpc>
              <a:buFont typeface="Arial" panose="020B0604020202020204" pitchFamily="34" charset="0"/>
              <a:buChar char="•"/>
            </a:pPr>
            <a:r>
              <a:rPr lang="fr-FR" dirty="0">
                <a:solidFill>
                  <a:schemeClr val="bg1"/>
                </a:solidFill>
                <a:latin typeface="+mj-lt"/>
                <a:ea typeface="Calibri"/>
                <a:cs typeface="Times New Roman"/>
              </a:rPr>
              <a:t>Fresques du Numérique : 80 participants en 2023, objectif de </a:t>
            </a:r>
            <a:r>
              <a:rPr lang="fr-FR" dirty="0">
                <a:solidFill>
                  <a:srgbClr val="FF5C35"/>
                </a:solidFill>
                <a:latin typeface="+mj-lt"/>
                <a:ea typeface="Calibri"/>
                <a:cs typeface="Times New Roman"/>
              </a:rPr>
              <a:t>1000 participants en 2024</a:t>
            </a:r>
            <a:r>
              <a:rPr lang="fr-FR" dirty="0">
                <a:solidFill>
                  <a:schemeClr val="bg1"/>
                </a:solidFill>
                <a:latin typeface="+mj-lt"/>
                <a:ea typeface="Calibri"/>
                <a:cs typeface="Times New Roman"/>
              </a:rPr>
              <a:t>.</a:t>
            </a:r>
            <a:endParaRPr lang="fr-FR" b="1" dirty="0">
              <a:solidFill>
                <a:schemeClr val="bg1"/>
              </a:solidFill>
              <a:latin typeface="+mj-lt"/>
              <a:ea typeface="Calibri"/>
              <a:cs typeface="Times New Roman"/>
            </a:endParaRPr>
          </a:p>
          <a:p>
            <a:pPr marL="285750" indent="-285750">
              <a:lnSpc>
                <a:spcPct val="107000"/>
              </a:lnSpc>
              <a:buFont typeface="Arial" panose="020B0604020202020204" pitchFamily="34" charset="0"/>
              <a:buChar char="•"/>
            </a:pPr>
            <a:r>
              <a:rPr lang="fr-FR" dirty="0">
                <a:solidFill>
                  <a:schemeClr val="bg1"/>
                </a:solidFill>
                <a:latin typeface="+mj-lt"/>
                <a:ea typeface="Calibri"/>
                <a:cs typeface="Times New Roman"/>
              </a:rPr>
              <a:t>Intégration des enjeux ESG et du Numérique responsable au </a:t>
            </a:r>
            <a:r>
              <a:rPr lang="fr-FR" dirty="0">
                <a:solidFill>
                  <a:srgbClr val="FF5C35"/>
                </a:solidFill>
                <a:latin typeface="+mj-lt"/>
                <a:ea typeface="Calibri"/>
                <a:cs typeface="Times New Roman"/>
              </a:rPr>
              <a:t>parcours d’intégration </a:t>
            </a:r>
            <a:r>
              <a:rPr lang="fr-FR" dirty="0">
                <a:solidFill>
                  <a:schemeClr val="bg1"/>
                </a:solidFill>
                <a:latin typeface="+mj-lt"/>
                <a:ea typeface="Calibri"/>
                <a:cs typeface="Times New Roman"/>
              </a:rPr>
              <a:t>des </a:t>
            </a:r>
            <a:r>
              <a:rPr lang="fr-FR" dirty="0">
                <a:solidFill>
                  <a:srgbClr val="FF5C35"/>
                </a:solidFill>
                <a:latin typeface="+mj-lt"/>
                <a:ea typeface="Calibri"/>
                <a:cs typeface="Times New Roman"/>
              </a:rPr>
              <a:t>nouveaux collaborateurs.</a:t>
            </a:r>
            <a:endParaRPr lang="fr-FR" dirty="0">
              <a:solidFill>
                <a:srgbClr val="FF5C35"/>
              </a:solidFill>
              <a:effectLst/>
              <a:latin typeface="+mj-lt"/>
              <a:ea typeface="Calibri"/>
              <a:cs typeface="Times New Roman"/>
            </a:endParaRPr>
          </a:p>
          <a:p>
            <a:pPr>
              <a:lnSpc>
                <a:spcPct val="107000"/>
              </a:lnSpc>
            </a:pPr>
            <a:endParaRPr lang="fr-FR" dirty="0">
              <a:solidFill>
                <a:schemeClr val="bg1"/>
              </a:solidFill>
              <a:effectLst/>
              <a:latin typeface="+mj-lt"/>
              <a:ea typeface="Calibri"/>
              <a:cs typeface="Times New Roman"/>
            </a:endParaRPr>
          </a:p>
          <a:p>
            <a:pPr>
              <a:lnSpc>
                <a:spcPct val="107000"/>
              </a:lnSpc>
            </a:pPr>
            <a:r>
              <a:rPr lang="fr-FR" b="1" dirty="0">
                <a:solidFill>
                  <a:schemeClr val="bg1"/>
                </a:solidFill>
                <a:latin typeface="+mj-lt"/>
                <a:ea typeface="Calibri"/>
                <a:cs typeface="Times New Roman"/>
              </a:rPr>
              <a:t>Formations :</a:t>
            </a:r>
          </a:p>
          <a:p>
            <a:pPr marL="285750" indent="-285750">
              <a:lnSpc>
                <a:spcPct val="107000"/>
              </a:lnSpc>
              <a:buFont typeface="Arial" panose="020B0604020202020204" pitchFamily="34" charset="0"/>
              <a:buChar char="•"/>
            </a:pPr>
            <a:r>
              <a:rPr lang="fr-FR" dirty="0">
                <a:solidFill>
                  <a:schemeClr val="bg1"/>
                </a:solidFill>
                <a:effectLst/>
                <a:latin typeface="+mj-lt"/>
                <a:ea typeface="Calibri"/>
                <a:cs typeface="Times New Roman"/>
              </a:rPr>
              <a:t>Nomination de relais CO2 internes aux services concernés et formations à la comptabilité carbone.</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fr-FR" sz="3200" b="1" i="0" u="none" strike="noStrike" kern="1200" cap="none" spc="0" normalizeH="0" baseline="0" noProof="0">
                <a:ln>
                  <a:noFill/>
                </a:ln>
                <a:solidFill>
                  <a:prstClr val="white"/>
                </a:solidFill>
                <a:effectLst/>
                <a:uLnTx/>
                <a:uFillTx/>
                <a:latin typeface="Segoe UI"/>
                <a:ea typeface="+mn-ea"/>
                <a:cs typeface="+mn-cs"/>
              </a:rPr>
              <a:t>Cegid pour la planète</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fr-FR" i="1" dirty="0">
                <a:solidFill>
                  <a:schemeClr val="bg1"/>
                </a:solidFill>
                <a:latin typeface="Segoe UI" panose="020B0502040204020203" pitchFamily="34" charset="0"/>
                <a:cs typeface="Times New Roman" panose="02020603050405020304" pitchFamily="18" charset="0"/>
              </a:rPr>
              <a:t>Réduire notre impact environnemental et lutter contre les dérèglements climatiques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3429000"/>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2842436929"/>
      </p:ext>
    </p:extLst>
  </p:cSld>
  <p:clrMapOvr>
    <a:masterClrMapping/>
  </p:clrMapOvr>
</p:sld>
</file>

<file path=ppt/theme/theme1.xml><?xml version="1.0" encoding="utf-8"?>
<a:theme xmlns:a="http://schemas.openxmlformats.org/drawingml/2006/main" name="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2.xml><?xml version="1.0" encoding="utf-8"?>
<a:theme xmlns:a="http://schemas.openxmlformats.org/drawingml/2006/main" name="1_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0dcb18-b079-4235-b104-1191d3a3ae39" xsi:nil="true"/>
    <lcf76f155ced4ddcb4097134ff3c332f xmlns="0280676a-34e1-4805-8920-66054ed015d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C0B17CCF736C4196B5C61061A418DF" ma:contentTypeVersion="12" ma:contentTypeDescription="Crée un document." ma:contentTypeScope="" ma:versionID="2ac6d5fce71924cfcb27f63b962086a1">
  <xsd:schema xmlns:xsd="http://www.w3.org/2001/XMLSchema" xmlns:xs="http://www.w3.org/2001/XMLSchema" xmlns:p="http://schemas.microsoft.com/office/2006/metadata/properties" xmlns:ns2="0280676a-34e1-4805-8920-66054ed015d9" xmlns:ns3="c40dcb18-b079-4235-b104-1191d3a3ae39" targetNamespace="http://schemas.microsoft.com/office/2006/metadata/properties" ma:root="true" ma:fieldsID="bb67ce4b2ac7ce2ec150eb296c32ac56" ns2:_="" ns3:_="">
    <xsd:import namespace="0280676a-34e1-4805-8920-66054ed015d9"/>
    <xsd:import namespace="c40dcb18-b079-4235-b104-1191d3a3ae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0676a-34e1-4805-8920-66054ed015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a0ee91e3-0d73-4a2a-8a3f-e245c28a69f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0dcb18-b079-4235-b104-1191d3a3ae3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6173b237-29ce-467f-a464-ef2bd675ecda}" ma:internalName="TaxCatchAll" ma:showField="CatchAllData" ma:web="c40dcb18-b079-4235-b104-1191d3a3ae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021D05-07A8-443F-BB56-3BA52C49FC83}">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2d501683-149b-4d1c-86f9-2f5b6253c4a2"/>
    <ds:schemaRef ds:uri="http://www.w3.org/XML/1998/namespace"/>
    <ds:schemaRef ds:uri="http://purl.org/dc/terms/"/>
    <ds:schemaRef ds:uri="http://purl.org/dc/elements/1.1/"/>
    <ds:schemaRef ds:uri="http://schemas.openxmlformats.org/package/2006/metadata/core-properties"/>
    <ds:schemaRef ds:uri="35ec2eb4-338c-4d2f-a051-d2bc334c38b8"/>
    <ds:schemaRef ds:uri="c40dcb18-b079-4235-b104-1191d3a3ae39"/>
    <ds:schemaRef ds:uri="0280676a-34e1-4805-8920-66054ed015d9"/>
  </ds:schemaRefs>
</ds:datastoreItem>
</file>

<file path=customXml/itemProps2.xml><?xml version="1.0" encoding="utf-8"?>
<ds:datastoreItem xmlns:ds="http://schemas.openxmlformats.org/officeDocument/2006/customXml" ds:itemID="{7D2CC7C2-0989-4F22-BF03-C39C159F8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0676a-34e1-4805-8920-66054ed015d9"/>
    <ds:schemaRef ds:uri="c40dcb18-b079-4235-b104-1191d3a3a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BDFA33-7089-453C-9559-84C60C6040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180619_Masque_Powerpoint_FR_leger</Template>
  <TotalTime>10263</TotalTime>
  <Words>1365</Words>
  <Application>Microsoft Office PowerPoint</Application>
  <PresentationFormat>Grand écran</PresentationFormat>
  <Paragraphs>147</Paragraphs>
  <Slides>15</Slides>
  <Notes>11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15</vt:i4>
      </vt:variant>
    </vt:vector>
  </HeadingPairs>
  <TitlesOfParts>
    <vt:vector size="27" baseType="lpstr">
      <vt:lpstr>Arial</vt:lpstr>
      <vt:lpstr>Arial,Sans-Serif</vt:lpstr>
      <vt:lpstr>Calibri</vt:lpstr>
      <vt:lpstr>Calibri Light</vt:lpstr>
      <vt:lpstr>Courier New</vt:lpstr>
      <vt:lpstr>Courier New,monospace</vt:lpstr>
      <vt:lpstr>Segoe UI</vt:lpstr>
      <vt:lpstr>Symbol</vt:lpstr>
      <vt:lpstr>Wingdings</vt:lpstr>
      <vt:lpstr>Wingdings,Sans-Serif</vt:lpstr>
      <vt:lpstr>Cegid_TemplateFR_V2_010818</vt:lpstr>
      <vt:lpstr>1_Cegid_TemplateFR_V2_010818</vt:lpstr>
      <vt:lpstr>ESG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Lac</dc:creator>
  <cp:lastModifiedBy>Max Gruyelle</cp:lastModifiedBy>
  <cp:revision>122</cp:revision>
  <cp:lastPrinted>2022-03-10T07:19:26Z</cp:lastPrinted>
  <dcterms:created xsi:type="dcterms:W3CDTF">2019-07-03T10:27:12Z</dcterms:created>
  <dcterms:modified xsi:type="dcterms:W3CDTF">2024-04-11T07:02:35Z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0x0101005AC0B17CCF736C4196B5C61061A418DF</vt:lpwstr>
  </property>
</Properties>
</file>